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F_5D9E151.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0_B2C60A44.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1_822B1D66.xml" ContentType="application/vnd.ms-powerpoint.comments+xml"/>
  <Override PartName="/ppt/notesSlides/notesSlide12.xml" ContentType="application/vnd.openxmlformats-officedocument.presentationml.notesSlide+xml"/>
  <Override PartName="/ppt/comments/modernComment_112_A9A841E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07_335C3C4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9"/>
  </p:notesMasterIdLst>
  <p:handoutMasterIdLst>
    <p:handoutMasterId r:id="rId30"/>
  </p:handoutMasterIdLst>
  <p:sldIdLst>
    <p:sldId id="256" r:id="rId3"/>
    <p:sldId id="257" r:id="rId4"/>
    <p:sldId id="259" r:id="rId5"/>
    <p:sldId id="307" r:id="rId6"/>
    <p:sldId id="308" r:id="rId7"/>
    <p:sldId id="287" r:id="rId8"/>
    <p:sldId id="286" r:id="rId9"/>
    <p:sldId id="285" r:id="rId10"/>
    <p:sldId id="291" r:id="rId11"/>
    <p:sldId id="296" r:id="rId12"/>
    <p:sldId id="271" r:id="rId13"/>
    <p:sldId id="280" r:id="rId14"/>
    <p:sldId id="272" r:id="rId15"/>
    <p:sldId id="281" r:id="rId16"/>
    <p:sldId id="273" r:id="rId17"/>
    <p:sldId id="274" r:id="rId18"/>
    <p:sldId id="292" r:id="rId19"/>
    <p:sldId id="306" r:id="rId20"/>
    <p:sldId id="303" r:id="rId21"/>
    <p:sldId id="262" r:id="rId22"/>
    <p:sldId id="270" r:id="rId23"/>
    <p:sldId id="267" r:id="rId24"/>
    <p:sldId id="305" r:id="rId25"/>
    <p:sldId id="263" r:id="rId26"/>
    <p:sldId id="294" r:id="rId27"/>
    <p:sldId id="304" r:id="rId28"/>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7A0E09-B9B4-A42E-6B8E-D9024E367053}" name="Rémy DALLAVALLE" initials="RD" userId="95c70f39971c52b1" providerId="Windows Live"/>
  <p188:author id="{46D5CC42-FDBC-5426-C245-A4C7CF1D3341}" name="Ilyas Miftah elkhair" initials="IMe" userId="13eed127c5ebcc7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CC6"/>
    <a:srgbClr val="0CC1E0"/>
    <a:srgbClr val="E68A1A"/>
    <a:srgbClr val="009AD0"/>
    <a:srgbClr val="0091C4"/>
    <a:srgbClr val="FFFFFF"/>
    <a:srgbClr val="65482B"/>
    <a:srgbClr val="C75806"/>
    <a:srgbClr val="000000"/>
    <a:srgbClr val="0049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autoAdjust="0"/>
    <p:restoredTop sz="93792" autoAdjust="0"/>
  </p:normalViewPr>
  <p:slideViewPr>
    <p:cSldViewPr>
      <p:cViewPr varScale="1">
        <p:scale>
          <a:sx n="67" d="100"/>
          <a:sy n="67" d="100"/>
        </p:scale>
        <p:origin x="1444" y="44"/>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6.xml"/></Relationships>
</file>

<file path=ppt/comments/modernComment_107_335C3C49.xml><?xml version="1.0" encoding="utf-8"?>
<p188:cmLst xmlns:a="http://schemas.openxmlformats.org/drawingml/2006/main" xmlns:r="http://schemas.openxmlformats.org/officeDocument/2006/relationships" xmlns:p188="http://schemas.microsoft.com/office/powerpoint/2018/8/main">
  <p188:cm id="{2532C7ED-04A9-4488-A1D3-9F4B7E4B602B}" authorId="{D37A0E09-B9B4-A42E-6B8E-D9024E367053}" status="resolved" created="2023-04-23T12:32:47.427" complete="100000">
    <pc:sldMkLst xmlns:pc="http://schemas.microsoft.com/office/powerpoint/2013/main/command">
      <pc:docMk/>
      <pc:sldMk cId="861682761" sldId="263"/>
    </pc:sldMkLst>
    <p188:txBody>
      <a:bodyPr/>
      <a:lstStyle/>
      <a:p>
        <a:r>
          <a:rPr lang="fr-FR"/>
          <a:t>Police ?</a:t>
        </a:r>
      </a:p>
    </p188:txBody>
  </p188:cm>
</p188:cmLst>
</file>

<file path=ppt/comments/modernComment_10F_5D9E151.xml><?xml version="1.0" encoding="utf-8"?>
<p188:cmLst xmlns:a="http://schemas.openxmlformats.org/drawingml/2006/main" xmlns:r="http://schemas.openxmlformats.org/officeDocument/2006/relationships" xmlns:p188="http://schemas.microsoft.com/office/powerpoint/2018/8/main">
  <p188:cm id="{BBF7E463-8DF6-48E7-A6C3-B5B2C2E51B0E}" authorId="{D37A0E09-B9B4-A42E-6B8E-D9024E367053}" status="resolved" created="2023-04-23T12:31:02.377" complete="100000">
    <pc:sldMkLst xmlns:pc="http://schemas.microsoft.com/office/powerpoint/2013/main/command">
      <pc:docMk/>
      <pc:sldMk cId="98165073" sldId="271"/>
    </pc:sldMkLst>
    <p188:txBody>
      <a:bodyPr/>
      <a:lstStyle/>
      <a:p>
        <a:r>
          <a:rPr lang="fr-FR"/>
          <a:t>Moyen de supprimer certaines choses, ou modifier certaines tournures, pour réduire un peu la taille ?</a:t>
        </a:r>
      </a:p>
    </p188:txBody>
  </p188:cm>
  <p188:cm id="{EB99A8CC-3D08-4442-8AFE-34625AF584EF}" authorId="{D37A0E09-B9B4-A42E-6B8E-D9024E367053}" status="resolved" created="2023-04-23T12:34:02.607" complete="100000">
    <pc:sldMkLst xmlns:pc="http://schemas.microsoft.com/office/powerpoint/2013/main/command">
      <pc:docMk/>
      <pc:sldMk cId="98165073" sldId="271"/>
    </pc:sldMkLst>
    <p188:txBody>
      <a:bodyPr/>
      <a:lstStyle/>
      <a:p>
        <a:r>
          <a:rPr lang="fr-FR"/>
          <a:t>Premier paragraphe : manque de ponctuation ?</a:t>
        </a:r>
      </a:p>
    </p188:txBody>
  </p188:cm>
</p188:cmLst>
</file>

<file path=ppt/comments/modernComment_110_B2C60A44.xml><?xml version="1.0" encoding="utf-8"?>
<p188:cmLst xmlns:a="http://schemas.openxmlformats.org/drawingml/2006/main" xmlns:r="http://schemas.openxmlformats.org/officeDocument/2006/relationships" xmlns:p188="http://schemas.microsoft.com/office/powerpoint/2018/8/main">
  <p188:cm id="{813E1EE6-D45B-4696-9895-3EA1FF0271A7}" authorId="{D37A0E09-B9B4-A42E-6B8E-D9024E367053}" status="resolved" created="2023-04-23T12:31:30.256" complete="100000">
    <pc:sldMkLst xmlns:pc="http://schemas.microsoft.com/office/powerpoint/2013/main/command">
      <pc:docMk/>
      <pc:sldMk cId="2999323204" sldId="272"/>
    </pc:sldMkLst>
    <p188:txBody>
      <a:bodyPr/>
      <a:lstStyle/>
      <a:p>
        <a:r>
          <a:rPr lang="fr-FR"/>
          <a:t>Aérer un peu</a:t>
        </a:r>
      </a:p>
    </p188:txBody>
  </p188:cm>
</p188:cmLst>
</file>

<file path=ppt/comments/modernComment_111_822B1D66.xml><?xml version="1.0" encoding="utf-8"?>
<p188:cmLst xmlns:a="http://schemas.openxmlformats.org/drawingml/2006/main" xmlns:r="http://schemas.openxmlformats.org/officeDocument/2006/relationships" xmlns:p188="http://schemas.microsoft.com/office/powerpoint/2018/8/main">
  <p188:cm id="{07EB486D-8F15-4E65-A98D-37A9917E3D78}" authorId="{D37A0E09-B9B4-A42E-6B8E-D9024E367053}" status="resolved" created="2023-04-23T12:35:55.724" complete="100000">
    <pc:sldMkLst xmlns:pc="http://schemas.microsoft.com/office/powerpoint/2013/main/command">
      <pc:docMk/>
      <pc:sldMk cId="2183863654" sldId="273"/>
    </pc:sldMkLst>
    <p188:txBody>
      <a:bodyPr/>
      <a:lstStyle/>
      <a:p>
        <a:r>
          <a:rPr lang="fr-FR"/>
          <a:t>Doublon dans la première phrase</a:t>
        </a:r>
      </a:p>
    </p188:txBody>
  </p188:cm>
</p188:cmLst>
</file>

<file path=ppt/comments/modernComment_112_A9A841E0.xml><?xml version="1.0" encoding="utf-8"?>
<p188:cmLst xmlns:a="http://schemas.openxmlformats.org/drawingml/2006/main" xmlns:r="http://schemas.openxmlformats.org/officeDocument/2006/relationships" xmlns:p188="http://schemas.microsoft.com/office/powerpoint/2018/8/main">
  <p188:cm id="{9D86A322-CD41-4A28-9BEF-DCFD3A279143}" authorId="{D37A0E09-B9B4-A42E-6B8E-D9024E367053}" status="resolved" created="2023-04-23T12:31:59.729" complete="100000">
    <pc:sldMkLst xmlns:pc="http://schemas.microsoft.com/office/powerpoint/2013/main/command">
      <pc:docMk/>
      <pc:sldMk cId="2846376416" sldId="274"/>
    </pc:sldMkLst>
    <p188:txBody>
      <a:bodyPr/>
      <a:lstStyle/>
      <a:p>
        <a:r>
          <a:rPr lang="fr-FR"/>
          <a:t>Réduire la police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566017DA-421C-42C3-BEA3-2230DB60E18D}" type="slidenum">
              <a:rPr lang="ru-RU"/>
              <a:pPr/>
              <a:t>‹N°›</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a:t>
            </a:fld>
            <a:endParaRPr lang="ru-RU"/>
          </a:p>
        </p:txBody>
      </p:sp>
    </p:spTree>
    <p:extLst>
      <p:ext uri="{BB962C8B-B14F-4D97-AF65-F5344CB8AC3E}">
        <p14:creationId xmlns:p14="http://schemas.microsoft.com/office/powerpoint/2010/main" val="3619423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gn="l">
              <a:buFont typeface="Wingdings" panose="05000000000000000000" pitchFamily="2" charset="2"/>
              <a:buChar char="Ø"/>
            </a:pPr>
            <a:r>
              <a:rPr lang="fr-FR" b="0" i="0" dirty="0">
                <a:solidFill>
                  <a:srgbClr val="D1D5DB"/>
                </a:solidFill>
                <a:effectLst/>
                <a:latin typeface="Söhne"/>
              </a:rPr>
              <a:t>GET /</a:t>
            </a:r>
            <a:r>
              <a:rPr lang="fr-FR" b="0" i="0" dirty="0" err="1">
                <a:solidFill>
                  <a:srgbClr val="D1D5DB"/>
                </a:solidFill>
                <a:effectLst/>
                <a:latin typeface="Söhne"/>
              </a:rPr>
              <a:t>airports</a:t>
            </a:r>
            <a:r>
              <a:rPr lang="fr-FR" b="0" i="0" dirty="0">
                <a:solidFill>
                  <a:srgbClr val="D1D5DB"/>
                </a:solidFill>
                <a:effectLst/>
                <a:latin typeface="Söhne"/>
              </a:rPr>
              <a:t> : </a:t>
            </a:r>
            <a:r>
              <a:rPr lang="fr-FR" b="0" i="0" dirty="0" err="1">
                <a:solidFill>
                  <a:srgbClr val="D1D5DB"/>
                </a:solidFill>
                <a:effectLst/>
                <a:latin typeface="Söhne"/>
              </a:rPr>
              <a:t>endpoint</a:t>
            </a:r>
            <a:r>
              <a:rPr lang="fr-FR" b="0" i="0" dirty="0">
                <a:solidFill>
                  <a:srgbClr val="D1D5DB"/>
                </a:solidFill>
                <a:effectLst/>
                <a:latin typeface="Söhne"/>
              </a:rPr>
              <a:t> qui récupère la liste des aéroports</a:t>
            </a:r>
          </a:p>
          <a:p>
            <a:pPr marL="0" indent="0" algn="l">
              <a:buFont typeface="Wingdings" panose="05000000000000000000" pitchFamily="2" charset="2"/>
              <a:buNone/>
            </a:pPr>
            <a:r>
              <a:rPr lang="fr-FR" b="0" i="0" dirty="0">
                <a:solidFill>
                  <a:srgbClr val="D1D5DB"/>
                </a:solidFill>
                <a:effectLst/>
                <a:latin typeface="Söhne"/>
              </a:rPr>
              <a:t>L'API dispose de plusieurs </a:t>
            </a:r>
            <a:r>
              <a:rPr lang="fr-FR" b="0" i="0" dirty="0" err="1">
                <a:solidFill>
                  <a:srgbClr val="D1D5DB"/>
                </a:solidFill>
                <a:effectLst/>
                <a:latin typeface="Söhne"/>
              </a:rPr>
              <a:t>endpoints</a:t>
            </a:r>
            <a:r>
              <a:rPr lang="fr-FR" b="0" i="0" dirty="0">
                <a:solidFill>
                  <a:srgbClr val="D1D5DB"/>
                </a:solidFill>
                <a:effectLst/>
                <a:latin typeface="Söhne"/>
              </a:rPr>
              <a:t> pour récupérer les informations sur les aéroports, les vols d'aujourd'hui, les départs et arrivées pour un aéroport spécifique, et les vols entre deux aéroports spécifiques. Comme suit:</a:t>
            </a:r>
          </a:p>
          <a:p>
            <a:pPr marL="171450" indent="-171450" algn="l">
              <a:buFont typeface="Wingdings" panose="05000000000000000000" pitchFamily="2" charset="2"/>
              <a:buChar char="Ø"/>
            </a:pPr>
            <a:r>
              <a:rPr lang="fr-FR" b="0" i="0" dirty="0">
                <a:solidFill>
                  <a:srgbClr val="D1D5DB"/>
                </a:solidFill>
                <a:effectLst/>
                <a:latin typeface="Söhne"/>
              </a:rPr>
              <a:t>GET /</a:t>
            </a:r>
            <a:r>
              <a:rPr lang="fr-FR" b="0" i="0" dirty="0" err="1">
                <a:solidFill>
                  <a:srgbClr val="D1D5DB"/>
                </a:solidFill>
                <a:effectLst/>
                <a:latin typeface="Söhne"/>
              </a:rPr>
              <a:t>flights</a:t>
            </a:r>
            <a:r>
              <a:rPr lang="fr-FR" b="0" i="0" dirty="0">
                <a:solidFill>
                  <a:srgbClr val="D1D5DB"/>
                </a:solidFill>
                <a:effectLst/>
                <a:latin typeface="Söhne"/>
              </a:rPr>
              <a:t>/</a:t>
            </a:r>
            <a:r>
              <a:rPr lang="fr-FR" b="0" i="0" dirty="0" err="1">
                <a:solidFill>
                  <a:srgbClr val="D1D5DB"/>
                </a:solidFill>
                <a:effectLst/>
                <a:latin typeface="Söhne"/>
              </a:rPr>
              <a:t>today</a:t>
            </a:r>
            <a:r>
              <a:rPr lang="fr-FR" b="0" i="0" dirty="0">
                <a:solidFill>
                  <a:srgbClr val="D1D5DB"/>
                </a:solidFill>
                <a:effectLst/>
                <a:latin typeface="Söhne"/>
              </a:rPr>
              <a:t> : </a:t>
            </a:r>
            <a:r>
              <a:rPr lang="fr-FR" b="0" i="0" dirty="0" err="1">
                <a:solidFill>
                  <a:srgbClr val="D1D5DB"/>
                </a:solidFill>
                <a:effectLst/>
                <a:latin typeface="Söhne"/>
              </a:rPr>
              <a:t>endpoint</a:t>
            </a:r>
            <a:r>
              <a:rPr lang="fr-FR" b="0" i="0" dirty="0">
                <a:solidFill>
                  <a:srgbClr val="D1D5DB"/>
                </a:solidFill>
                <a:effectLst/>
                <a:latin typeface="Söhne"/>
              </a:rPr>
              <a:t> qui récupère les informations sur les vols d'aujourd'hui</a:t>
            </a:r>
          </a:p>
          <a:p>
            <a:pPr marL="171450" indent="-171450" algn="l">
              <a:buFont typeface="Wingdings" panose="05000000000000000000" pitchFamily="2" charset="2"/>
              <a:buChar char="Ø"/>
            </a:pPr>
            <a:r>
              <a:rPr lang="fr-FR" b="0" i="0" dirty="0">
                <a:solidFill>
                  <a:srgbClr val="D1D5DB"/>
                </a:solidFill>
                <a:effectLst/>
                <a:latin typeface="Söhne"/>
              </a:rPr>
              <a:t>GET /</a:t>
            </a:r>
            <a:r>
              <a:rPr lang="fr-FR" b="0" i="0" dirty="0" err="1">
                <a:solidFill>
                  <a:srgbClr val="D1D5DB"/>
                </a:solidFill>
                <a:effectLst/>
                <a:latin typeface="Söhne"/>
              </a:rPr>
              <a:t>departures</a:t>
            </a:r>
            <a:r>
              <a:rPr lang="fr-FR" b="0" i="0" dirty="0">
                <a:solidFill>
                  <a:srgbClr val="D1D5DB"/>
                </a:solidFill>
                <a:effectLst/>
                <a:latin typeface="Söhne"/>
              </a:rPr>
              <a:t>/{IATA} : </a:t>
            </a:r>
            <a:r>
              <a:rPr lang="fr-FR" b="0" i="0" dirty="0" err="1">
                <a:solidFill>
                  <a:srgbClr val="D1D5DB"/>
                </a:solidFill>
                <a:effectLst/>
                <a:latin typeface="Söhne"/>
              </a:rPr>
              <a:t>endpoint</a:t>
            </a:r>
            <a:r>
              <a:rPr lang="fr-FR" b="0" i="0" dirty="0">
                <a:solidFill>
                  <a:srgbClr val="D1D5DB"/>
                </a:solidFill>
                <a:effectLst/>
                <a:latin typeface="Söhne"/>
              </a:rPr>
              <a:t> qui récupère les informations sur les vols au départ d'un aéroport donné</a:t>
            </a:r>
          </a:p>
          <a:p>
            <a:pPr marL="171450" indent="-171450" algn="l">
              <a:buFont typeface="Wingdings" panose="05000000000000000000" pitchFamily="2" charset="2"/>
              <a:buChar char="Ø"/>
            </a:pPr>
            <a:r>
              <a:rPr lang="fr-FR" b="0" i="0" dirty="0">
                <a:solidFill>
                  <a:srgbClr val="D1D5DB"/>
                </a:solidFill>
                <a:effectLst/>
                <a:latin typeface="Söhne"/>
              </a:rPr>
              <a:t>GET /</a:t>
            </a:r>
            <a:r>
              <a:rPr lang="fr-FR" b="0" i="0" dirty="0" err="1">
                <a:solidFill>
                  <a:srgbClr val="D1D5DB"/>
                </a:solidFill>
                <a:effectLst/>
                <a:latin typeface="Söhne"/>
              </a:rPr>
              <a:t>arrivals</a:t>
            </a:r>
            <a:r>
              <a:rPr lang="fr-FR" b="0" i="0" dirty="0">
                <a:solidFill>
                  <a:srgbClr val="D1D5DB"/>
                </a:solidFill>
                <a:effectLst/>
                <a:latin typeface="Söhne"/>
              </a:rPr>
              <a:t>/{IATA} : </a:t>
            </a:r>
            <a:r>
              <a:rPr lang="fr-FR" b="0" i="0" dirty="0" err="1">
                <a:solidFill>
                  <a:srgbClr val="D1D5DB"/>
                </a:solidFill>
                <a:effectLst/>
                <a:latin typeface="Söhne"/>
              </a:rPr>
              <a:t>endpoint</a:t>
            </a:r>
            <a:r>
              <a:rPr lang="fr-FR" b="0" i="0" dirty="0">
                <a:solidFill>
                  <a:srgbClr val="D1D5DB"/>
                </a:solidFill>
                <a:effectLst/>
                <a:latin typeface="Söhne"/>
              </a:rPr>
              <a:t> qui récupère les informations sur les vols à l'arrivée à un aéroport donné</a:t>
            </a:r>
          </a:p>
          <a:p>
            <a:pPr marL="171450" indent="-171450" algn="l">
              <a:buFont typeface="Wingdings" panose="05000000000000000000" pitchFamily="2" charset="2"/>
              <a:buChar char="Ø"/>
            </a:pPr>
            <a:r>
              <a:rPr lang="fr-FR" b="0" i="0" dirty="0">
                <a:solidFill>
                  <a:srgbClr val="D1D5DB"/>
                </a:solidFill>
                <a:effectLst/>
                <a:latin typeface="Söhne"/>
              </a:rPr>
              <a:t>GET /</a:t>
            </a:r>
            <a:r>
              <a:rPr lang="fr-FR" b="0" i="0" dirty="0" err="1">
                <a:solidFill>
                  <a:srgbClr val="D1D5DB"/>
                </a:solidFill>
                <a:effectLst/>
                <a:latin typeface="Söhne"/>
              </a:rPr>
              <a:t>flights_by_route</a:t>
            </a:r>
            <a:r>
              <a:rPr lang="fr-FR" b="0" i="0" dirty="0">
                <a:solidFill>
                  <a:srgbClr val="D1D5DB"/>
                </a:solidFill>
                <a:effectLst/>
                <a:latin typeface="Söhne"/>
              </a:rPr>
              <a:t> : </a:t>
            </a:r>
            <a:r>
              <a:rPr lang="fr-FR" b="0" i="0" dirty="0" err="1">
                <a:solidFill>
                  <a:srgbClr val="D1D5DB"/>
                </a:solidFill>
                <a:effectLst/>
                <a:latin typeface="Söhne"/>
              </a:rPr>
              <a:t>endpoint</a:t>
            </a:r>
            <a:r>
              <a:rPr lang="fr-FR" b="0" i="0" dirty="0">
                <a:solidFill>
                  <a:srgbClr val="D1D5DB"/>
                </a:solidFill>
                <a:effectLst/>
                <a:latin typeface="Söhne"/>
              </a:rPr>
              <a:t> qui récupère les informations sur les vols entre deux aéroports donnés.</a:t>
            </a:r>
          </a:p>
          <a:p>
            <a:pPr algn="l"/>
            <a:r>
              <a:rPr lang="fr-FR" b="0" i="0" dirty="0">
                <a:solidFill>
                  <a:srgbClr val="D1D5DB"/>
                </a:solidFill>
                <a:effectLst/>
                <a:latin typeface="Söhne"/>
              </a:rPr>
              <a:t>Le code définit également un dictionnaire d'utilisateurs et de mots de passe pour vérifier les informations d'identification fournies par l'utilisateur.</a:t>
            </a:r>
          </a:p>
          <a:p>
            <a:pPr algn="l"/>
            <a:r>
              <a:rPr lang="fr-FR" b="0" i="0" dirty="0">
                <a:solidFill>
                  <a:srgbClr val="D1D5DB"/>
                </a:solidFill>
                <a:effectLst/>
                <a:latin typeface="Söhne"/>
              </a:rPr>
              <a:t>Les informations sur les vols sont récupérées à partir de la base de données Neo4j en utilisant des requêtes </a:t>
            </a:r>
            <a:r>
              <a:rPr lang="fr-FR" b="0" i="0" dirty="0" err="1">
                <a:solidFill>
                  <a:srgbClr val="D1D5DB"/>
                </a:solidFill>
                <a:effectLst/>
                <a:latin typeface="Söhne"/>
              </a:rPr>
              <a:t>Cypher</a:t>
            </a:r>
            <a:r>
              <a:rPr lang="fr-FR" b="0" i="0" dirty="0">
                <a:solidFill>
                  <a:srgbClr val="D1D5DB"/>
                </a:solidFill>
                <a:effectLst/>
                <a:latin typeface="Söhne"/>
              </a:rPr>
              <a:t>. Les résultats sont ensuite convertis en dictionnaires et renvoyés en tant que JSON.</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14</a:t>
            </a:fld>
            <a:endParaRPr lang="ru-RU"/>
          </a:p>
        </p:txBody>
      </p:sp>
    </p:spTree>
    <p:extLst>
      <p:ext uri="{BB962C8B-B14F-4D97-AF65-F5344CB8AC3E}">
        <p14:creationId xmlns:p14="http://schemas.microsoft.com/office/powerpoint/2010/main" val="2937975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Plotly</a:t>
            </a:r>
            <a:r>
              <a:rPr lang="fr-FR" dirty="0"/>
              <a:t> au lieu de </a:t>
            </a:r>
            <a:r>
              <a:rPr lang="fr-FR" dirty="0" err="1"/>
              <a:t>folium</a:t>
            </a:r>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15</a:t>
            </a:fld>
            <a:endParaRPr lang="ru-RU"/>
          </a:p>
        </p:txBody>
      </p:sp>
    </p:spTree>
    <p:extLst>
      <p:ext uri="{BB962C8B-B14F-4D97-AF65-F5344CB8AC3E}">
        <p14:creationId xmlns:p14="http://schemas.microsoft.com/office/powerpoint/2010/main" val="287901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i="0" dirty="0">
              <a:solidFill>
                <a:srgbClr val="D1D5DB"/>
              </a:solidFill>
              <a:effectLst/>
              <a:latin typeface="Söhne"/>
            </a:endParaRPr>
          </a:p>
          <a:p>
            <a:r>
              <a:rPr lang="fr-FR" b="0" i="0" dirty="0">
                <a:solidFill>
                  <a:srgbClr val="D1D5DB"/>
                </a:solidFill>
                <a:effectLst/>
                <a:latin typeface="Söhne"/>
              </a:rPr>
              <a:t>Deux </a:t>
            </a:r>
            <a:r>
              <a:rPr lang="fr-FR" b="0" i="0" dirty="0" err="1">
                <a:solidFill>
                  <a:srgbClr val="D1D5DB"/>
                </a:solidFill>
                <a:effectLst/>
                <a:latin typeface="Söhne"/>
              </a:rPr>
              <a:t>dags</a:t>
            </a:r>
            <a:endParaRPr lang="fr-FR" b="0" i="0" dirty="0">
              <a:solidFill>
                <a:srgbClr val="D1D5DB"/>
              </a:solidFill>
              <a:effectLst/>
              <a:latin typeface="Söhne"/>
            </a:endParaRPr>
          </a:p>
          <a:p>
            <a:r>
              <a:rPr lang="fr-FR" b="0" i="0" dirty="0">
                <a:solidFill>
                  <a:srgbClr val="D1D5DB"/>
                </a:solidFill>
                <a:effectLst/>
                <a:latin typeface="Söhne"/>
              </a:rPr>
              <a:t>Rafraichir les data fixes une fois par mois</a:t>
            </a:r>
          </a:p>
          <a:p>
            <a:endParaRPr lang="fr-FR"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fr-FR" b="0" i="0" dirty="0">
                <a:solidFill>
                  <a:srgbClr val="D1D5DB"/>
                </a:solidFill>
                <a:effectLst/>
                <a:latin typeface="Söhne"/>
              </a:rPr>
              <a:t>Rafraichir les data variable chaque heure</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16</a:t>
            </a:fld>
            <a:endParaRPr lang="ru-RU"/>
          </a:p>
        </p:txBody>
      </p:sp>
    </p:spTree>
    <p:extLst>
      <p:ext uri="{BB962C8B-B14F-4D97-AF65-F5344CB8AC3E}">
        <p14:creationId xmlns:p14="http://schemas.microsoft.com/office/powerpoint/2010/main" val="62741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ü"/>
              <a:tabLst/>
              <a:defRPr/>
            </a:pPr>
            <a:r>
              <a:rPr lang="fr-FR" b="0" i="0" dirty="0">
                <a:solidFill>
                  <a:srgbClr val="D1D5DB"/>
                </a:solidFill>
                <a:effectLst/>
                <a:latin typeface="Söhne"/>
              </a:rPr>
              <a:t>Permet de rafraichir les données fixes une fois par mois.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fr-FR" b="0" i="0" dirty="0">
                <a:solidFill>
                  <a:srgbClr val="D1D5DB"/>
                </a:solidFill>
                <a:effectLst/>
                <a:latin typeface="Söhne"/>
              </a:rPr>
              <a:t>Permet de rafraichir les données variables chaque heure.</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17</a:t>
            </a:fld>
            <a:endParaRPr lang="ru-RU"/>
          </a:p>
        </p:txBody>
      </p:sp>
    </p:spTree>
    <p:extLst>
      <p:ext uri="{BB962C8B-B14F-4D97-AF65-F5344CB8AC3E}">
        <p14:creationId xmlns:p14="http://schemas.microsoft.com/office/powerpoint/2010/main" val="37743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base" latinLnBrk="0" hangingPunct="1">
              <a:lnSpc>
                <a:spcPct val="107000"/>
              </a:lnSpc>
              <a:spcBef>
                <a:spcPct val="30000"/>
              </a:spcBef>
              <a:spcAft>
                <a:spcPct val="0"/>
              </a:spcAft>
              <a:buClrTx/>
              <a:buSzTx/>
              <a:buFont typeface="Wingdings" panose="05000000000000000000" pitchFamily="2" charset="2"/>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Lufthansa Track Dashboard permet de visualiser la carte géographique avec les différents aéroports qui existent dans chaque pays. Elle permet aussi d’accéder aux différentes fonctionnalités listées comme suivant :</a:t>
            </a:r>
          </a:p>
          <a:p>
            <a:pPr marL="0" lvl="0" indent="0">
              <a:lnSpc>
                <a:spcPct val="107000"/>
              </a:lnSpc>
              <a:buFont typeface="Wingdings" panose="05000000000000000000" pitchFamily="2" charset="2"/>
              <a:buNone/>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Flight by route</a:t>
            </a:r>
          </a:p>
          <a:p>
            <a:pPr marL="342900" lvl="0" indent="-342900">
              <a:lnSpc>
                <a:spcPct val="107000"/>
              </a:lnSpc>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Flight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status</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20</a:t>
            </a:fld>
            <a:endParaRPr lang="ru-RU"/>
          </a:p>
        </p:txBody>
      </p:sp>
    </p:spTree>
    <p:extLst>
      <p:ext uri="{BB962C8B-B14F-4D97-AF65-F5344CB8AC3E}">
        <p14:creationId xmlns:p14="http://schemas.microsoft.com/office/powerpoint/2010/main" val="149555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Wingdings" panose="05000000000000000000" pitchFamily="2" charset="2"/>
              <a:buChar char="Ø"/>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page permet de suivre un vol en sélectionnant l'aéroport de départ: </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entre Paris Charles de Gaulle (CDG/LFPG) ,</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l'aéroport d'arrivée: Francfort</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(FRA/EDDF)</a:t>
            </a:r>
            <a:r>
              <a:rPr lang="fr-FR" sz="1800" dirty="0">
                <a:effectLst/>
                <a:latin typeface="Calibri" panose="020F0502020204030204" pitchFamily="34" charset="0"/>
                <a:ea typeface="Calibri" panose="020F0502020204030204" pitchFamily="34" charset="0"/>
                <a:cs typeface="Times New Roman" panose="02020603050405020304" pitchFamily="18" charset="0"/>
              </a:rPr>
              <a:t> à l'aide de deux listes déroulantes.</a:t>
            </a:r>
          </a:p>
          <a:p>
            <a:pPr marL="285750" indent="-285750">
              <a:buFont typeface="Wingdings" panose="05000000000000000000" pitchFamily="2" charset="2"/>
              <a:buChar char="ü"/>
            </a:pPr>
            <a:r>
              <a:rPr lang="fr-FR" sz="1800" dirty="0">
                <a:effectLst/>
                <a:latin typeface="Calibri" panose="020F0502020204030204" pitchFamily="34" charset="0"/>
                <a:ea typeface="Calibri" panose="020F0502020204030204" pitchFamily="34" charset="0"/>
                <a:cs typeface="Times New Roman" panose="02020603050405020304" pitchFamily="18" charset="0"/>
              </a:rPr>
              <a:t>Après une recherche, la liste des cinq vols prochains s’affiche à la droite de la page, en plus les itinéraires des vols entre les aéroports départ/arrivé se tracent sur la carte.</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21</a:t>
            </a:fld>
            <a:endParaRPr lang="ru-RU"/>
          </a:p>
        </p:txBody>
      </p:sp>
    </p:spTree>
    <p:extLst>
      <p:ext uri="{BB962C8B-B14F-4D97-AF65-F5344CB8AC3E}">
        <p14:creationId xmlns:p14="http://schemas.microsoft.com/office/powerpoint/2010/main" val="264300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ü"/>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Cette page permet de vérifier l’état du vol recherché</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22</a:t>
            </a:fld>
            <a:endParaRPr lang="ru-RU"/>
          </a:p>
        </p:txBody>
      </p:sp>
    </p:spTree>
    <p:extLst>
      <p:ext uri="{BB962C8B-B14F-4D97-AF65-F5344CB8AC3E}">
        <p14:creationId xmlns:p14="http://schemas.microsoft.com/office/powerpoint/2010/main" val="763235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24</a:t>
            </a:fld>
            <a:endParaRPr lang="ru-RU"/>
          </a:p>
        </p:txBody>
      </p:sp>
    </p:spTree>
    <p:extLst>
      <p:ext uri="{BB962C8B-B14F-4D97-AF65-F5344CB8AC3E}">
        <p14:creationId xmlns:p14="http://schemas.microsoft.com/office/powerpoint/2010/main" val="132793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Söhne"/>
              </a:rPr>
              <a:t>Nous allons maintenant examiner de plus près les détails techniques de l'application Lufthansa Track.</a:t>
            </a:r>
          </a:p>
          <a:p>
            <a:pPr algn="l"/>
            <a:endParaRPr lang="fr-FR" b="0" i="0" dirty="0">
              <a:effectLst/>
              <a:latin typeface="Söhne"/>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3</a:t>
            </a:fld>
            <a:endParaRPr lang="ru-RU"/>
          </a:p>
        </p:txBody>
      </p:sp>
    </p:spTree>
    <p:extLst>
      <p:ext uri="{BB962C8B-B14F-4D97-AF65-F5344CB8AC3E}">
        <p14:creationId xmlns:p14="http://schemas.microsoft.com/office/powerpoint/2010/main" val="288359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fr-FR" sz="1200" b="0" kern="0" dirty="0"/>
              <a:t>Conteneurisation de l'</a:t>
            </a:r>
            <a:r>
              <a:rPr lang="fr-FR" sz="1100" b="0" kern="0" dirty="0"/>
              <a:t>applicatio</a:t>
            </a:r>
            <a:r>
              <a:rPr lang="fr-FR" sz="1200" b="0" kern="0" dirty="0"/>
              <a:t>n avec Docker: </a:t>
            </a:r>
            <a:r>
              <a:rPr lang="fr-FR" sz="1200" dirty="0"/>
              <a:t>C’est une méthode de virtualisation qui permet d'isoler une application et son environnement dans un conteneur, afin de garantir sa portabilité et sa compatibilité entre différents environnements d'exécution. </a:t>
            </a:r>
            <a:endParaRPr lang="fr-FR" b="0" i="0" dirty="0">
              <a:solidFill>
                <a:srgbClr val="D1D5DB"/>
              </a:solidFill>
              <a:effectLst/>
              <a:latin typeface="Söhne"/>
            </a:endParaRPr>
          </a:p>
          <a:p>
            <a:pPr marL="171450" indent="-171450" algn="l">
              <a:buFont typeface="Wingdings" panose="05000000000000000000" pitchFamily="2" charset="2"/>
              <a:buChar char="ü"/>
            </a:pPr>
            <a:r>
              <a:rPr lang="fr-FR" b="0" i="0" dirty="0">
                <a:solidFill>
                  <a:srgbClr val="D1D5DB"/>
                </a:solidFill>
                <a:effectLst/>
                <a:latin typeface="Söhne"/>
              </a:rPr>
              <a:t>Dans notre projet Lufthansa Track, nous avons utilisé Docker pour créer 5 conteneurs différents.</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6</a:t>
            </a:fld>
            <a:endParaRPr lang="ru-RU"/>
          </a:p>
        </p:txBody>
      </p:sp>
    </p:spTree>
    <p:extLst>
      <p:ext uri="{BB962C8B-B14F-4D97-AF65-F5344CB8AC3E}">
        <p14:creationId xmlns:p14="http://schemas.microsoft.com/office/powerpoint/2010/main" val="18249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D1D5DB"/>
                </a:solidFill>
                <a:effectLst/>
                <a:latin typeface="Söhne"/>
              </a:rPr>
              <a:t>Le docker-</a:t>
            </a:r>
            <a:r>
              <a:rPr lang="fr-FR" b="0" i="0" dirty="0" err="1">
                <a:solidFill>
                  <a:srgbClr val="D1D5DB"/>
                </a:solidFill>
                <a:effectLst/>
                <a:latin typeface="Söhne"/>
              </a:rPr>
              <a:t>compose.yml</a:t>
            </a:r>
            <a:r>
              <a:rPr lang="fr-FR" b="0" i="0" dirty="0">
                <a:solidFill>
                  <a:srgbClr val="D1D5DB"/>
                </a:solidFill>
                <a:effectLst/>
                <a:latin typeface="Söhne"/>
              </a:rPr>
              <a:t> contient les définitions de plusieurs services qui vont être déployés sous forme de conteneurs Docker, ainsi qu'une définition de réseau pour connecter ces services.</a:t>
            </a:r>
          </a:p>
          <a:p>
            <a:pPr marL="171450" indent="-171450" algn="l">
              <a:buFont typeface="Wingdings" panose="05000000000000000000" pitchFamily="2" charset="2"/>
              <a:buChar char="Ø"/>
            </a:pPr>
            <a:r>
              <a:rPr lang="fr-FR" b="0" i="0" dirty="0">
                <a:solidFill>
                  <a:srgbClr val="D1D5DB"/>
                </a:solidFill>
                <a:effectLst/>
                <a:latin typeface="Söhne"/>
              </a:rPr>
              <a:t>neo4j: Une base de données orientée graphe Neo4j qui expose les ports 7474 et 7687 pour l'interface Web et les connexions Bolt.</a:t>
            </a:r>
          </a:p>
          <a:p>
            <a:pPr marL="171450" indent="-171450" algn="l">
              <a:buFont typeface="Wingdings" panose="05000000000000000000" pitchFamily="2" charset="2"/>
              <a:buChar char="Ø"/>
            </a:pPr>
            <a:r>
              <a:rPr lang="fr-FR" b="0" i="0" dirty="0">
                <a:solidFill>
                  <a:srgbClr val="D1D5DB"/>
                </a:solidFill>
                <a:effectLst/>
                <a:latin typeface="Söhne"/>
              </a:rPr>
              <a:t>neo4jsetup: Un service qui exécute un script Python pour ajouter des données dans la base de données Neo4j.</a:t>
            </a:r>
          </a:p>
          <a:p>
            <a:pPr marL="171450" indent="-171450" algn="l">
              <a:buFont typeface="Wingdings" panose="05000000000000000000" pitchFamily="2" charset="2"/>
              <a:buChar char="Ø"/>
            </a:pPr>
            <a:r>
              <a:rPr lang="fr-FR" b="0" i="0" dirty="0" err="1">
                <a:solidFill>
                  <a:srgbClr val="D1D5DB"/>
                </a:solidFill>
                <a:effectLst/>
                <a:latin typeface="Söhne"/>
              </a:rPr>
              <a:t>fastapi</a:t>
            </a:r>
            <a:r>
              <a:rPr lang="fr-FR" b="0" i="0" dirty="0">
                <a:solidFill>
                  <a:srgbClr val="D1D5DB"/>
                </a:solidFill>
                <a:effectLst/>
                <a:latin typeface="Söhne"/>
              </a:rPr>
              <a:t>: Une API </a:t>
            </a:r>
            <a:r>
              <a:rPr lang="fr-FR" b="0" i="0" dirty="0" err="1">
                <a:solidFill>
                  <a:srgbClr val="D1D5DB"/>
                </a:solidFill>
                <a:effectLst/>
                <a:latin typeface="Söhne"/>
              </a:rPr>
              <a:t>FastAPI</a:t>
            </a:r>
            <a:r>
              <a:rPr lang="fr-FR" b="0" i="0" dirty="0">
                <a:solidFill>
                  <a:srgbClr val="D1D5DB"/>
                </a:solidFill>
                <a:effectLst/>
                <a:latin typeface="Söhne"/>
              </a:rPr>
              <a:t> exposant le port 8000 pour fournir un accès aux données stockées dans la base de données Neo4j.</a:t>
            </a:r>
          </a:p>
          <a:p>
            <a:pPr marL="171450" indent="-171450" algn="l">
              <a:buFont typeface="Wingdings" panose="05000000000000000000" pitchFamily="2" charset="2"/>
              <a:buChar char="Ø"/>
            </a:pPr>
            <a:r>
              <a:rPr lang="fr-FR" b="0" i="0" dirty="0" err="1">
                <a:solidFill>
                  <a:srgbClr val="D1D5DB"/>
                </a:solidFill>
                <a:effectLst/>
                <a:latin typeface="Söhne"/>
              </a:rPr>
              <a:t>dash</a:t>
            </a:r>
            <a:r>
              <a:rPr lang="fr-FR" b="0" i="0" dirty="0">
                <a:solidFill>
                  <a:srgbClr val="D1D5DB"/>
                </a:solidFill>
                <a:effectLst/>
                <a:latin typeface="Söhne"/>
              </a:rPr>
              <a:t>: Un tableau de bord Dash exposant le port 5000 pour visualiser les données stockées dans la base de données Neo4j.</a:t>
            </a:r>
          </a:p>
          <a:p>
            <a:pPr marL="171450" indent="-171450" algn="l">
              <a:buFont typeface="Wingdings" panose="05000000000000000000" pitchFamily="2" charset="2"/>
              <a:buChar char="Ø"/>
            </a:pPr>
            <a:r>
              <a:rPr lang="fr-FR" b="0" i="0" dirty="0" err="1">
                <a:solidFill>
                  <a:srgbClr val="D1D5DB"/>
                </a:solidFill>
                <a:effectLst/>
                <a:latin typeface="Söhne"/>
              </a:rPr>
              <a:t>postgres</a:t>
            </a:r>
            <a:r>
              <a:rPr lang="fr-FR" b="0" i="0" dirty="0">
                <a:solidFill>
                  <a:srgbClr val="D1D5DB"/>
                </a:solidFill>
                <a:effectLst/>
                <a:latin typeface="Söhne"/>
              </a:rPr>
              <a:t>: Une base de données PostgreSQL qui stocke les métadonnées pour Apache </a:t>
            </a:r>
            <a:r>
              <a:rPr lang="fr-FR" b="0" i="0" dirty="0" err="1">
                <a:solidFill>
                  <a:srgbClr val="D1D5DB"/>
                </a:solidFill>
                <a:effectLst/>
                <a:latin typeface="Söhne"/>
              </a:rPr>
              <a:t>Airflow</a:t>
            </a:r>
            <a:r>
              <a:rPr lang="fr-FR" b="0" i="0" dirty="0">
                <a:solidFill>
                  <a:srgbClr val="D1D5DB"/>
                </a:solidFill>
                <a:effectLst/>
                <a:latin typeface="Söhne"/>
              </a:rPr>
              <a:t>.</a:t>
            </a:r>
          </a:p>
          <a:p>
            <a:pPr marL="171450" indent="-171450" algn="l">
              <a:buFont typeface="Wingdings" panose="05000000000000000000" pitchFamily="2" charset="2"/>
              <a:buChar char="Ø"/>
            </a:pPr>
            <a:r>
              <a:rPr lang="fr-FR" b="0" i="0" dirty="0">
                <a:solidFill>
                  <a:srgbClr val="D1D5DB"/>
                </a:solidFill>
                <a:effectLst/>
                <a:latin typeface="Söhne"/>
              </a:rPr>
              <a:t>redis: Une base de données Redis pour stocker les résultats de tâches </a:t>
            </a:r>
            <a:r>
              <a:rPr lang="fr-FR" b="0" i="0" dirty="0" err="1">
                <a:solidFill>
                  <a:srgbClr val="D1D5DB"/>
                </a:solidFill>
                <a:effectLst/>
                <a:latin typeface="Söhne"/>
              </a:rPr>
              <a:t>Airflow</a:t>
            </a:r>
            <a:r>
              <a:rPr lang="fr-FR" b="0" i="0" dirty="0">
                <a:solidFill>
                  <a:srgbClr val="D1D5DB"/>
                </a:solidFill>
                <a:effectLst/>
                <a:latin typeface="Söhne"/>
              </a:rPr>
              <a:t>.</a:t>
            </a:r>
          </a:p>
          <a:p>
            <a:pPr marL="171450" indent="-171450" algn="l">
              <a:buFont typeface="Wingdings" panose="05000000000000000000" pitchFamily="2" charset="2"/>
              <a:buChar char="Ø"/>
            </a:pPr>
            <a:r>
              <a:rPr lang="fr-FR" b="0" i="0" dirty="0" err="1">
                <a:solidFill>
                  <a:srgbClr val="D1D5DB"/>
                </a:solidFill>
                <a:effectLst/>
                <a:latin typeface="Söhne"/>
              </a:rPr>
              <a:t>airflow-webserver</a:t>
            </a:r>
            <a:r>
              <a:rPr lang="fr-FR" b="0" i="0" dirty="0">
                <a:solidFill>
                  <a:srgbClr val="D1D5DB"/>
                </a:solidFill>
                <a:effectLst/>
                <a:latin typeface="Söhne"/>
              </a:rPr>
              <a:t>: Le serveur Web Apache </a:t>
            </a:r>
            <a:r>
              <a:rPr lang="fr-FR" b="0" i="0" dirty="0" err="1">
                <a:solidFill>
                  <a:srgbClr val="D1D5DB"/>
                </a:solidFill>
                <a:effectLst/>
                <a:latin typeface="Söhne"/>
              </a:rPr>
              <a:t>Airflow</a:t>
            </a:r>
            <a:r>
              <a:rPr lang="fr-FR" b="0" i="0" dirty="0">
                <a:solidFill>
                  <a:srgbClr val="D1D5DB"/>
                </a:solidFill>
                <a:effectLst/>
                <a:latin typeface="Söhne"/>
              </a:rPr>
              <a:t>, exposant le port 8080 pour fournir une interface utilisateur graphique pour gérer les workflows et les tâches </a:t>
            </a:r>
            <a:r>
              <a:rPr lang="fr-FR" b="0" i="0" dirty="0" err="1">
                <a:solidFill>
                  <a:srgbClr val="D1D5DB"/>
                </a:solidFill>
                <a:effectLst/>
                <a:latin typeface="Söhne"/>
              </a:rPr>
              <a:t>Airflow</a:t>
            </a:r>
            <a:r>
              <a:rPr lang="fr-FR" b="0" i="0" dirty="0">
                <a:solidFill>
                  <a:srgbClr val="D1D5DB"/>
                </a:solidFill>
                <a:effectLst/>
                <a:latin typeface="Söhne"/>
              </a:rPr>
              <a:t>.</a:t>
            </a:r>
          </a:p>
          <a:p>
            <a:pPr marL="171450" indent="-171450" algn="l">
              <a:buFont typeface="Wingdings" panose="05000000000000000000" pitchFamily="2" charset="2"/>
              <a:buChar char="Ø"/>
            </a:pPr>
            <a:r>
              <a:rPr lang="fr-FR" b="0" i="0" dirty="0" err="1">
                <a:solidFill>
                  <a:srgbClr val="D1D5DB"/>
                </a:solidFill>
                <a:effectLst/>
                <a:latin typeface="Söhne"/>
              </a:rPr>
              <a:t>airflow-scheduler</a:t>
            </a:r>
            <a:r>
              <a:rPr lang="fr-FR" b="0" i="0" dirty="0">
                <a:solidFill>
                  <a:srgbClr val="D1D5DB"/>
                </a:solidFill>
                <a:effectLst/>
                <a:latin typeface="Söhne"/>
              </a:rPr>
              <a:t>: Le planificateur de tâches Apache </a:t>
            </a:r>
            <a:r>
              <a:rPr lang="fr-FR" b="0" i="0" dirty="0" err="1">
                <a:solidFill>
                  <a:srgbClr val="D1D5DB"/>
                </a:solidFill>
                <a:effectLst/>
                <a:latin typeface="Söhne"/>
              </a:rPr>
              <a:t>Airflow</a:t>
            </a:r>
            <a:r>
              <a:rPr lang="fr-FR" b="0" i="0" dirty="0">
                <a:solidFill>
                  <a:srgbClr val="D1D5DB"/>
                </a:solidFill>
                <a:effectLst/>
                <a:latin typeface="Söhne"/>
              </a:rPr>
              <a:t> qui lance et planifie les tâches </a:t>
            </a:r>
            <a:r>
              <a:rPr lang="fr-FR" b="0" i="0" dirty="0" err="1">
                <a:solidFill>
                  <a:srgbClr val="D1D5DB"/>
                </a:solidFill>
                <a:effectLst/>
                <a:latin typeface="Söhne"/>
              </a:rPr>
              <a:t>Airflow</a:t>
            </a:r>
            <a:r>
              <a:rPr lang="fr-FR" b="0" i="0" dirty="0">
                <a:solidFill>
                  <a:srgbClr val="D1D5DB"/>
                </a:solidFill>
                <a:effectLst/>
                <a:latin typeface="Söhne"/>
              </a:rPr>
              <a:t>.</a:t>
            </a:r>
          </a:p>
          <a:p>
            <a:pPr marL="171450" indent="-171450" algn="l">
              <a:buFont typeface="Wingdings" panose="05000000000000000000" pitchFamily="2" charset="2"/>
              <a:buChar char="Ø"/>
            </a:pPr>
            <a:r>
              <a:rPr lang="fr-FR" b="0" i="0" dirty="0" err="1">
                <a:solidFill>
                  <a:srgbClr val="D1D5DB"/>
                </a:solidFill>
                <a:effectLst/>
                <a:latin typeface="Söhne"/>
              </a:rPr>
              <a:t>airflow-worker</a:t>
            </a:r>
            <a:r>
              <a:rPr lang="fr-FR" b="0" i="0" dirty="0">
                <a:solidFill>
                  <a:srgbClr val="D1D5DB"/>
                </a:solidFill>
                <a:effectLst/>
                <a:latin typeface="Söhne"/>
              </a:rPr>
              <a:t>: Le travailleur </a:t>
            </a:r>
            <a:r>
              <a:rPr lang="fr-FR" b="0" i="0" dirty="0" err="1">
                <a:solidFill>
                  <a:srgbClr val="D1D5DB"/>
                </a:solidFill>
                <a:effectLst/>
                <a:latin typeface="Söhne"/>
              </a:rPr>
              <a:t>Celery</a:t>
            </a:r>
            <a:r>
              <a:rPr lang="fr-FR" b="0" i="0" dirty="0">
                <a:solidFill>
                  <a:srgbClr val="D1D5DB"/>
                </a:solidFill>
                <a:effectLst/>
                <a:latin typeface="Söhne"/>
              </a:rPr>
              <a:t> Apache </a:t>
            </a:r>
            <a:r>
              <a:rPr lang="fr-FR" b="0" i="0" dirty="0" err="1">
                <a:solidFill>
                  <a:srgbClr val="D1D5DB"/>
                </a:solidFill>
                <a:effectLst/>
                <a:latin typeface="Söhne"/>
              </a:rPr>
              <a:t>Airflow</a:t>
            </a:r>
            <a:r>
              <a:rPr lang="fr-FR" b="0" i="0" dirty="0">
                <a:solidFill>
                  <a:srgbClr val="D1D5DB"/>
                </a:solidFill>
                <a:effectLst/>
                <a:latin typeface="Söhne"/>
              </a:rPr>
              <a:t> qui exécute les tâches </a:t>
            </a:r>
            <a:r>
              <a:rPr lang="fr-FR" b="0" i="0" dirty="0" err="1">
                <a:solidFill>
                  <a:srgbClr val="D1D5DB"/>
                </a:solidFill>
                <a:effectLst/>
                <a:latin typeface="Söhne"/>
              </a:rPr>
              <a:t>Airflow</a:t>
            </a:r>
            <a:r>
              <a:rPr lang="fr-FR" b="0" i="0" dirty="0">
                <a:solidFill>
                  <a:srgbClr val="D1D5DB"/>
                </a:solidFill>
                <a:effectLst/>
                <a:latin typeface="Söhne"/>
              </a:rPr>
              <a:t>.</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7</a:t>
            </a:fld>
            <a:endParaRPr lang="ru-RU"/>
          </a:p>
        </p:txBody>
      </p:sp>
    </p:spTree>
    <p:extLst>
      <p:ext uri="{BB962C8B-B14F-4D97-AF65-F5344CB8AC3E}">
        <p14:creationId xmlns:p14="http://schemas.microsoft.com/office/powerpoint/2010/main" val="117124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notre projet Lufthansa Track on a suivi l’arborescence suivante:</a:t>
            </a:r>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8</a:t>
            </a:fld>
            <a:endParaRPr lang="ru-RU"/>
          </a:p>
        </p:txBody>
      </p:sp>
    </p:spTree>
    <p:extLst>
      <p:ext uri="{BB962C8B-B14F-4D97-AF65-F5344CB8AC3E}">
        <p14:creationId xmlns:p14="http://schemas.microsoft.com/office/powerpoint/2010/main" val="207834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Wingdings" panose="05000000000000000000" pitchFamily="2" charset="2"/>
              <a:buChar char="q"/>
            </a:pPr>
            <a:r>
              <a:rPr lang="fr-FR" sz="1200" b="0" i="0" dirty="0">
                <a:solidFill>
                  <a:srgbClr val="FF0000"/>
                </a:solidFill>
                <a:effectLst/>
                <a:latin typeface="+mj-lt"/>
              </a:rPr>
              <a:t>Récupération des données :</a:t>
            </a:r>
          </a:p>
          <a:p>
            <a:pPr>
              <a:buFont typeface="Wingdings" panose="05000000000000000000" pitchFamily="2" charset="2"/>
              <a:buChar char="Ø"/>
            </a:pPr>
            <a:r>
              <a:rPr lang="fr-FR" sz="1200" dirty="0">
                <a:solidFill>
                  <a:srgbClr val="FF0000"/>
                </a:solidFill>
                <a:latin typeface="+mj-lt"/>
              </a:rPr>
              <a:t>Web </a:t>
            </a:r>
            <a:r>
              <a:rPr lang="fr-FR" sz="1200" dirty="0" err="1">
                <a:solidFill>
                  <a:srgbClr val="FF0000"/>
                </a:solidFill>
                <a:latin typeface="+mj-lt"/>
              </a:rPr>
              <a:t>scraping</a:t>
            </a:r>
            <a:r>
              <a:rPr lang="fr-FR" sz="1200" dirty="0">
                <a:solidFill>
                  <a:srgbClr val="FF0000"/>
                </a:solidFill>
                <a:latin typeface="+mj-lt"/>
              </a:rPr>
              <a:t>: </a:t>
            </a:r>
            <a:r>
              <a:rPr lang="fr-FR" sz="1200" b="0" i="0" dirty="0">
                <a:solidFill>
                  <a:schemeClr val="tx2">
                    <a:lumMod val="85000"/>
                    <a:lumOff val="15000"/>
                  </a:schemeClr>
                </a:solidFill>
                <a:effectLst/>
                <a:latin typeface="+mj-lt"/>
              </a:rPr>
              <a:t>a été utilisé pour récupérer la liste des aéroports, les codes IATA des aéroports,</a:t>
            </a:r>
            <a:r>
              <a:rPr lang="fr-FR" sz="1200" dirty="0">
                <a:solidFill>
                  <a:srgbClr val="FF0000"/>
                </a:solidFill>
                <a:latin typeface="+mj-lt"/>
              </a:rPr>
              <a:t> country, city, longitude, et latitude</a:t>
            </a:r>
          </a:p>
          <a:p>
            <a:pPr>
              <a:buFont typeface="Wingdings" panose="05000000000000000000" pitchFamily="2" charset="2"/>
              <a:buChar char="Ø"/>
            </a:pPr>
            <a:r>
              <a:rPr lang="fr-FR" sz="1200" dirty="0">
                <a:solidFill>
                  <a:srgbClr val="FF0000"/>
                </a:solidFill>
                <a:latin typeface="+mj-lt"/>
              </a:rPr>
              <a:t>Api </a:t>
            </a:r>
            <a:r>
              <a:rPr lang="fr-FR" sz="1200" dirty="0" err="1">
                <a:solidFill>
                  <a:srgbClr val="FF0000"/>
                </a:solidFill>
                <a:latin typeface="+mj-lt"/>
              </a:rPr>
              <a:t>lufthansa</a:t>
            </a:r>
            <a:r>
              <a:rPr lang="fr-FR" sz="1200" dirty="0">
                <a:solidFill>
                  <a:srgbClr val="FF0000"/>
                </a:solidFill>
                <a:latin typeface="+mj-lt"/>
              </a:rPr>
              <a:t>: récupérer les données sur les vols à partir des </a:t>
            </a:r>
            <a:r>
              <a:rPr lang="fr-FR" sz="1200" dirty="0" err="1">
                <a:solidFill>
                  <a:srgbClr val="FF0000"/>
                </a:solidFill>
                <a:latin typeface="+mj-lt"/>
              </a:rPr>
              <a:t>endpoints</a:t>
            </a:r>
            <a:r>
              <a:rPr lang="fr-FR" sz="1200" dirty="0">
                <a:solidFill>
                  <a:srgbClr val="FF0000"/>
                </a:solidFill>
                <a:latin typeface="+mj-lt"/>
              </a:rPr>
              <a:t>.</a:t>
            </a:r>
          </a:p>
          <a:p>
            <a:r>
              <a:rPr lang="fr-FR" sz="1200" b="0" i="0" dirty="0">
                <a:solidFill>
                  <a:schemeClr val="tx2">
                    <a:lumMod val="85000"/>
                    <a:lumOff val="15000"/>
                  </a:schemeClr>
                </a:solidFill>
                <a:effectLst/>
                <a:latin typeface="+mj-lt"/>
              </a:rPr>
              <a:t>Les informations extraites sont ensuite stockées dans une base de données Neo4j pour faciliter leur utilisation ultérieure.</a:t>
            </a:r>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9</a:t>
            </a:fld>
            <a:endParaRPr lang="ru-RU"/>
          </a:p>
        </p:txBody>
      </p:sp>
    </p:spTree>
    <p:extLst>
      <p:ext uri="{BB962C8B-B14F-4D97-AF65-F5344CB8AC3E}">
        <p14:creationId xmlns:p14="http://schemas.microsoft.com/office/powerpoint/2010/main" val="76195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fr-FR" sz="1200" dirty="0"/>
              <a:t>La base de données est mise à jour régulièrement à l'aide de scripts d'extraction et de chargement de données, pour garantir que les informations sont à jour et précises.</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11</a:t>
            </a:fld>
            <a:endParaRPr lang="ru-RU"/>
          </a:p>
        </p:txBody>
      </p:sp>
    </p:spTree>
    <p:extLst>
      <p:ext uri="{BB962C8B-B14F-4D97-AF65-F5344CB8AC3E}">
        <p14:creationId xmlns:p14="http://schemas.microsoft.com/office/powerpoint/2010/main" val="8676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Les nœuds représentant les aéroports sont maintenant stockés dans la base de données Neo4j et peuvent être utilisés pour créer des relations avec d'autres nœuds, qui sont les vols .</a:t>
            </a:r>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12</a:t>
            </a:fld>
            <a:endParaRPr lang="ru-RU"/>
          </a:p>
        </p:txBody>
      </p:sp>
    </p:spTree>
    <p:extLst>
      <p:ext uri="{BB962C8B-B14F-4D97-AF65-F5344CB8AC3E}">
        <p14:creationId xmlns:p14="http://schemas.microsoft.com/office/powerpoint/2010/main" val="21796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endParaRPr lang="fr-FR" sz="1200" dirty="0"/>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ü"/>
              <a:tabLst/>
              <a:defRPr/>
            </a:pPr>
            <a:r>
              <a:rPr lang="fr-FR" sz="1200" dirty="0"/>
              <a:t>En résumé, l'utilisation de </a:t>
            </a:r>
            <a:r>
              <a:rPr lang="fr-FR" sz="1200" dirty="0" err="1"/>
              <a:t>FastAPI</a:t>
            </a:r>
            <a:r>
              <a:rPr lang="fr-FR" sz="1200" dirty="0"/>
              <a:t> pour requêter la base de données Neo4j et fournir une API pour les utilisateurs permet à l'application de fournir des résultats de recherche rapides et précis, tout en offrant une expérience utilisateur simplifiée et conviviale.</a:t>
            </a:r>
          </a:p>
          <a:p>
            <a:endParaRPr lang="fr-FR" dirty="0"/>
          </a:p>
        </p:txBody>
      </p:sp>
      <p:sp>
        <p:nvSpPr>
          <p:cNvPr id="4" name="Espace réservé du numéro de diapositive 3"/>
          <p:cNvSpPr>
            <a:spLocks noGrp="1"/>
          </p:cNvSpPr>
          <p:nvPr>
            <p:ph type="sldNum" sz="quarter" idx="5"/>
          </p:nvPr>
        </p:nvSpPr>
        <p:spPr/>
        <p:txBody>
          <a:bodyPr/>
          <a:lstStyle/>
          <a:p>
            <a:fld id="{566017DA-421C-42C3-BEA3-2230DB60E18D}" type="slidenum">
              <a:rPr lang="ru-RU" smtClean="0"/>
              <a:pPr/>
              <a:t>13</a:t>
            </a:fld>
            <a:endParaRPr lang="ru-RU"/>
          </a:p>
        </p:txBody>
      </p:sp>
    </p:spTree>
    <p:extLst>
      <p:ext uri="{BB962C8B-B14F-4D97-AF65-F5344CB8AC3E}">
        <p14:creationId xmlns:p14="http://schemas.microsoft.com/office/powerpoint/2010/main" val="1646006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835150" y="5156200"/>
            <a:ext cx="5903913" cy="798513"/>
          </a:xfrm>
          <a:effectLst>
            <a:outerShdw dist="17961" dir="2700000" algn="ctr" rotWithShape="0">
              <a:schemeClr val="bg2"/>
            </a:outerShdw>
          </a:effectLst>
        </p:spPr>
        <p:txBody>
          <a:bodyPr/>
          <a:lstStyle>
            <a:lvl1pPr>
              <a:defRPr sz="2800">
                <a:solidFill>
                  <a:schemeClr val="bg1"/>
                </a:solidFill>
              </a:defRPr>
            </a:lvl1pPr>
          </a:lstStyle>
          <a:p>
            <a:r>
              <a:rPr lang="ru-RU"/>
              <a:t>Click to edit Master title style</a:t>
            </a:r>
          </a:p>
        </p:txBody>
      </p:sp>
      <p:sp>
        <p:nvSpPr>
          <p:cNvPr id="5123" name="Rectangle 3"/>
          <p:cNvSpPr>
            <a:spLocks noGrp="1" noChangeArrowheads="1"/>
          </p:cNvSpPr>
          <p:nvPr>
            <p:ph type="subTitle" idx="1"/>
          </p:nvPr>
        </p:nvSpPr>
        <p:spPr>
          <a:xfrm>
            <a:off x="1835150" y="5805488"/>
            <a:ext cx="5903913" cy="481012"/>
          </a:xfrm>
          <a:effectLst>
            <a:outerShdw dist="17961" dir="2700000" algn="ctr" rotWithShape="0">
              <a:schemeClr val="bg2"/>
            </a:outerShdw>
          </a:effectLst>
        </p:spPr>
        <p:txBody>
          <a:bodyPr/>
          <a:lstStyle>
            <a:lvl1pPr marL="0" indent="0">
              <a:buFontTx/>
              <a:buNone/>
              <a:defRPr sz="1800" b="1">
                <a:solidFill>
                  <a:schemeClr val="bg1"/>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34150" y="692150"/>
            <a:ext cx="1854200" cy="59769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971550" y="692150"/>
            <a:ext cx="5410200" cy="59769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6FA6D96-9160-46FD-B384-9AB8FB039F64}" type="slidenum">
              <a:rPr lang="ru-RU"/>
              <a:pPr/>
              <a:t>‹N°›</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0AA9AEF7-6753-4DB6-926F-AD86B6E8D570}" type="slidenum">
              <a:rPr lang="ru-RU"/>
              <a:pPr/>
              <a:t>‹N°›</a:t>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E2557297-B2FF-42BF-BEC5-CC9EC977481E}" type="slidenum">
              <a:rPr lang="ru-RU"/>
              <a:pPr/>
              <a:t>‹N°›</a:t>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B10C9257-2C81-4EC9-AEA3-B1DB0891D477}" type="slidenum">
              <a:rPr lang="ru-RU"/>
              <a:pPr/>
              <a:t>‹N°›</a:t>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39686FD9-29B7-4FB2-89E4-82183E6977F4}" type="slidenum">
              <a:rPr lang="ru-RU"/>
              <a:pPr/>
              <a:t>‹N°›</a:t>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F34636D9-5CA6-4B08-A2CA-5BCE3F7D8A62}" type="slidenum">
              <a:rPr lang="ru-RU"/>
              <a:pPr/>
              <a:t>‹N°›</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A3C562F3-7D62-401A-9878-69D7C687E8EF}" type="slidenum">
              <a:rPr lang="ru-RU"/>
              <a:pPr/>
              <a:t>‹N°›</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8B708873-40FF-4742-8CCD-3DFBB8158DD9}" type="slidenum">
              <a:rPr lang="ru-RU"/>
              <a:pPr/>
              <a:t>‹N°›</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0A472AC1-AFD7-4324-BDE1-B16839ACDC2C}" type="slidenum">
              <a:rPr lang="ru-RU"/>
              <a:pPr/>
              <a:t>‹N°›</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E8B4847B-E794-47F1-932B-C5E78E162947}" type="slidenum">
              <a:rPr lang="ru-RU"/>
              <a:pPr/>
              <a:t>‹N°›</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0E7D33C8-03BB-4053-95EC-83D7BC5AB0CD}" type="slidenum">
              <a:rPr lang="ru-RU"/>
              <a:pPr/>
              <a:t>‹N°›</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971550" y="1773238"/>
            <a:ext cx="36322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756150" y="1773238"/>
            <a:ext cx="36322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71550" y="692150"/>
            <a:ext cx="74168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971550" y="1773238"/>
            <a:ext cx="7416800" cy="4895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HelveticaNeueLT Pro 33 ThEx" pitchFamily="34" charset="0"/>
        </a:defRPr>
      </a:lvl2pPr>
      <a:lvl3pPr algn="l" rtl="0" fontAlgn="base">
        <a:spcBef>
          <a:spcPct val="0"/>
        </a:spcBef>
        <a:spcAft>
          <a:spcPct val="0"/>
        </a:spcAft>
        <a:defRPr sz="3600" b="1">
          <a:solidFill>
            <a:schemeClr val="tx2"/>
          </a:solidFill>
          <a:latin typeface="HelveticaNeueLT Pro 33 ThEx" pitchFamily="34" charset="0"/>
        </a:defRPr>
      </a:lvl3pPr>
      <a:lvl4pPr algn="l" rtl="0" fontAlgn="base">
        <a:spcBef>
          <a:spcPct val="0"/>
        </a:spcBef>
        <a:spcAft>
          <a:spcPct val="0"/>
        </a:spcAft>
        <a:defRPr sz="3600" b="1">
          <a:solidFill>
            <a:schemeClr val="tx2"/>
          </a:solidFill>
          <a:latin typeface="HelveticaNeueLT Pro 33 ThEx" pitchFamily="34" charset="0"/>
        </a:defRPr>
      </a:lvl4pPr>
      <a:lvl5pPr algn="l" rtl="0" fontAlgn="base">
        <a:spcBef>
          <a:spcPct val="0"/>
        </a:spcBef>
        <a:spcAft>
          <a:spcPct val="0"/>
        </a:spcAft>
        <a:defRPr sz="3600" b="1">
          <a:solidFill>
            <a:schemeClr val="tx2"/>
          </a:solidFill>
          <a:latin typeface="HelveticaNeueLT Pro 33 ThEx" pitchFamily="34" charset="0"/>
        </a:defRPr>
      </a:lvl5pPr>
      <a:lvl6pPr marL="457200" algn="l" rtl="0" fontAlgn="base">
        <a:spcBef>
          <a:spcPct val="0"/>
        </a:spcBef>
        <a:spcAft>
          <a:spcPct val="0"/>
        </a:spcAft>
        <a:defRPr sz="3600" b="1">
          <a:solidFill>
            <a:schemeClr val="tx2"/>
          </a:solidFill>
          <a:latin typeface="HelveticaNeueLT Pro 33 ThEx" pitchFamily="34" charset="0"/>
        </a:defRPr>
      </a:lvl6pPr>
      <a:lvl7pPr marL="914400" algn="l" rtl="0" fontAlgn="base">
        <a:spcBef>
          <a:spcPct val="0"/>
        </a:spcBef>
        <a:spcAft>
          <a:spcPct val="0"/>
        </a:spcAft>
        <a:defRPr sz="3600" b="1">
          <a:solidFill>
            <a:schemeClr val="tx2"/>
          </a:solidFill>
          <a:latin typeface="HelveticaNeueLT Pro 33 ThEx" pitchFamily="34" charset="0"/>
        </a:defRPr>
      </a:lvl7pPr>
      <a:lvl8pPr marL="1371600" algn="l" rtl="0" fontAlgn="base">
        <a:spcBef>
          <a:spcPct val="0"/>
        </a:spcBef>
        <a:spcAft>
          <a:spcPct val="0"/>
        </a:spcAft>
        <a:defRPr sz="3600" b="1">
          <a:solidFill>
            <a:schemeClr val="tx2"/>
          </a:solidFill>
          <a:latin typeface="HelveticaNeueLT Pro 33 ThEx" pitchFamily="34" charset="0"/>
        </a:defRPr>
      </a:lvl8pPr>
      <a:lvl9pPr marL="1828800" algn="l" rtl="0" fontAlgn="base">
        <a:spcBef>
          <a:spcPct val="0"/>
        </a:spcBef>
        <a:spcAft>
          <a:spcPct val="0"/>
        </a:spcAft>
        <a:defRPr sz="3600" b="1">
          <a:solidFill>
            <a:schemeClr val="tx2"/>
          </a:solidFill>
          <a:latin typeface="HelveticaNeueLT Pro 33 ThEx" pitchFamily="34" charset="0"/>
        </a:defRPr>
      </a:lvl9pPr>
    </p:titleStyle>
    <p:bodyStyle>
      <a:lvl1pPr marL="342900" indent="-342900" algn="l" rtl="0" fontAlgn="base">
        <a:spcBef>
          <a:spcPct val="20000"/>
        </a:spcBef>
        <a:spcAft>
          <a:spcPct val="0"/>
        </a:spcAft>
        <a:buChar char="•"/>
        <a:defRPr sz="2800">
          <a:solidFill>
            <a:schemeClr val="tx2"/>
          </a:solidFill>
          <a:latin typeface="+mn-lt"/>
          <a:ea typeface="+mn-ea"/>
          <a:cs typeface="+mn-cs"/>
        </a:defRPr>
      </a:lvl1pPr>
      <a:lvl2pPr marL="742950" indent="-285750" algn="l" rtl="0" fontAlgn="base">
        <a:spcBef>
          <a:spcPct val="20000"/>
        </a:spcBef>
        <a:spcAft>
          <a:spcPct val="0"/>
        </a:spcAft>
        <a:buChar char="–"/>
        <a:defRPr sz="2400">
          <a:solidFill>
            <a:schemeClr val="tx2"/>
          </a:solidFill>
          <a:latin typeface="+mn-lt"/>
        </a:defRPr>
      </a:lvl2pPr>
      <a:lvl3pPr marL="1143000" indent="-228600" algn="l" rtl="0" fontAlgn="base">
        <a:spcBef>
          <a:spcPct val="20000"/>
        </a:spcBef>
        <a:spcAft>
          <a:spcPct val="0"/>
        </a:spcAft>
        <a:buChar char="•"/>
        <a:defRPr sz="2400">
          <a:solidFill>
            <a:schemeClr val="tx2"/>
          </a:solidFill>
          <a:latin typeface="+mn-lt"/>
        </a:defRPr>
      </a:lvl3pPr>
      <a:lvl4pPr marL="1600200" indent="-228600" algn="l" rtl="0" fontAlgn="base">
        <a:spcBef>
          <a:spcPct val="20000"/>
        </a:spcBef>
        <a:spcAft>
          <a:spcPct val="0"/>
        </a:spcAft>
        <a:buChar char="–"/>
        <a:defRPr sz="2000">
          <a:solidFill>
            <a:schemeClr val="tx2"/>
          </a:solidFill>
          <a:latin typeface="+mn-lt"/>
        </a:defRPr>
      </a:lvl4pPr>
      <a:lvl5pPr marL="2057400" indent="-228600" algn="l" rtl="0" fontAlgn="base">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07188"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CDB26641-96C3-434B-AF87-45C9E45816E0}" type="slidenum">
              <a:rPr lang="ru-RU"/>
              <a:pPr/>
              <a:t>‹N°›</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0F_5D9E15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0_B2C60A44.xml"/><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11_822B1D66.xm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2_A9A841E0.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07_335C3C49.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nationsonlin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591780" y="3284984"/>
            <a:ext cx="4968552" cy="711981"/>
          </a:xfrm>
        </p:spPr>
        <p:txBody>
          <a:bodyPr/>
          <a:lstStyle/>
          <a:p>
            <a:r>
              <a:rPr lang="fr-FR" sz="4000" dirty="0"/>
              <a:t>Lufthansa Track</a:t>
            </a:r>
            <a:endParaRPr lang="en-US" sz="4000" dirty="0"/>
          </a:p>
        </p:txBody>
      </p:sp>
      <p:sp>
        <p:nvSpPr>
          <p:cNvPr id="34829" name="Rectangle 13"/>
          <p:cNvSpPr>
            <a:spLocks noGrp="1" noChangeArrowheads="1"/>
          </p:cNvSpPr>
          <p:nvPr>
            <p:ph type="subTitle" idx="1"/>
          </p:nvPr>
        </p:nvSpPr>
        <p:spPr>
          <a:xfrm>
            <a:off x="179512" y="5229200"/>
            <a:ext cx="3527425" cy="347662"/>
          </a:xfrm>
        </p:spPr>
        <p:txBody>
          <a:bodyPr/>
          <a:lstStyle/>
          <a:p>
            <a:r>
              <a:rPr lang="fr-FR" dirty="0"/>
              <a:t>Réalisé par:</a:t>
            </a:r>
          </a:p>
          <a:p>
            <a:endParaRPr lang="uk-UA" dirty="0"/>
          </a:p>
        </p:txBody>
      </p:sp>
      <p:sp>
        <p:nvSpPr>
          <p:cNvPr id="2" name="ZoneTexte 1">
            <a:extLst>
              <a:ext uri="{FF2B5EF4-FFF2-40B4-BE49-F238E27FC236}">
                <a16:creationId xmlns:a16="http://schemas.microsoft.com/office/drawing/2014/main" id="{6B8510F2-19BD-2D57-531F-86D1001DACAB}"/>
              </a:ext>
            </a:extLst>
          </p:cNvPr>
          <p:cNvSpPr txBox="1"/>
          <p:nvPr/>
        </p:nvSpPr>
        <p:spPr>
          <a:xfrm>
            <a:off x="188549" y="5700640"/>
            <a:ext cx="3312368" cy="923330"/>
          </a:xfrm>
          <a:prstGeom prst="rect">
            <a:avLst/>
          </a:prstGeom>
          <a:noFill/>
        </p:spPr>
        <p:txBody>
          <a:bodyPr wrap="square" rtlCol="0">
            <a:spAutoFit/>
          </a:bodyPr>
          <a:lstStyle/>
          <a:p>
            <a:pPr marL="285750" indent="-285750">
              <a:buFont typeface="Wingdings" panose="05000000000000000000" pitchFamily="2" charset="2"/>
              <a:buChar char="§"/>
            </a:pPr>
            <a:r>
              <a:rPr lang="fr-FR" dirty="0">
                <a:solidFill>
                  <a:schemeClr val="bg1"/>
                </a:solidFill>
              </a:rPr>
              <a:t>Sabrine </a:t>
            </a:r>
            <a:r>
              <a:rPr lang="fr-FR" dirty="0" err="1">
                <a:solidFill>
                  <a:schemeClr val="bg1"/>
                </a:solidFill>
              </a:rPr>
              <a:t>Ouannes</a:t>
            </a:r>
            <a:endParaRPr lang="fr-FR" dirty="0">
              <a:solidFill>
                <a:schemeClr val="bg1"/>
              </a:solidFill>
            </a:endParaRPr>
          </a:p>
          <a:p>
            <a:pPr marL="285750" indent="-285750">
              <a:buFont typeface="Wingdings" panose="05000000000000000000" pitchFamily="2" charset="2"/>
              <a:buChar char="§"/>
            </a:pPr>
            <a:r>
              <a:rPr lang="fr-FR" dirty="0">
                <a:solidFill>
                  <a:schemeClr val="bg1"/>
                </a:solidFill>
              </a:rPr>
              <a:t>Eloi Chateau</a:t>
            </a:r>
          </a:p>
          <a:p>
            <a:pPr marL="285750" indent="-285750">
              <a:buFont typeface="Wingdings" panose="05000000000000000000" pitchFamily="2" charset="2"/>
              <a:buChar char="§"/>
            </a:pPr>
            <a:r>
              <a:rPr lang="fr-FR" dirty="0" err="1">
                <a:solidFill>
                  <a:schemeClr val="bg1"/>
                </a:solidFill>
              </a:rPr>
              <a:t>Maryem</a:t>
            </a:r>
            <a:r>
              <a:rPr lang="fr-FR" dirty="0">
                <a:solidFill>
                  <a:schemeClr val="bg1"/>
                </a:solidFill>
              </a:rPr>
              <a:t> Miftah El Khair</a:t>
            </a:r>
          </a:p>
        </p:txBody>
      </p:sp>
      <p:sp>
        <p:nvSpPr>
          <p:cNvPr id="3" name="Rectangle 13">
            <a:extLst>
              <a:ext uri="{FF2B5EF4-FFF2-40B4-BE49-F238E27FC236}">
                <a16:creationId xmlns:a16="http://schemas.microsoft.com/office/drawing/2014/main" id="{1749926A-B13B-E2AD-065E-065AAF7D4369}"/>
              </a:ext>
            </a:extLst>
          </p:cNvPr>
          <p:cNvSpPr txBox="1">
            <a:spLocks noChangeArrowheads="1"/>
          </p:cNvSpPr>
          <p:nvPr/>
        </p:nvSpPr>
        <p:spPr bwMode="auto">
          <a:xfrm>
            <a:off x="4860032" y="5194536"/>
            <a:ext cx="3527425" cy="347662"/>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1800" b="1">
                <a:solidFill>
                  <a:schemeClr val="bg1"/>
                </a:solidFill>
                <a:latin typeface="+mn-lt"/>
                <a:ea typeface="+mn-ea"/>
                <a:cs typeface="+mn-cs"/>
              </a:defRPr>
            </a:lvl1pPr>
            <a:lvl2pPr marL="742950" indent="-285750" algn="l" rtl="0" fontAlgn="base">
              <a:spcBef>
                <a:spcPct val="20000"/>
              </a:spcBef>
              <a:spcAft>
                <a:spcPct val="0"/>
              </a:spcAft>
              <a:buChar char="–"/>
              <a:defRPr sz="2400">
                <a:solidFill>
                  <a:schemeClr val="tx2"/>
                </a:solidFill>
                <a:latin typeface="+mn-lt"/>
              </a:defRPr>
            </a:lvl2pPr>
            <a:lvl3pPr marL="1143000" indent="-228600" algn="l" rtl="0" fontAlgn="base">
              <a:spcBef>
                <a:spcPct val="20000"/>
              </a:spcBef>
              <a:spcAft>
                <a:spcPct val="0"/>
              </a:spcAft>
              <a:buChar char="•"/>
              <a:defRPr sz="2400">
                <a:solidFill>
                  <a:schemeClr val="tx2"/>
                </a:solidFill>
                <a:latin typeface="+mn-lt"/>
              </a:defRPr>
            </a:lvl3pPr>
            <a:lvl4pPr marL="1600200" indent="-228600" algn="l" rtl="0" fontAlgn="base">
              <a:spcBef>
                <a:spcPct val="20000"/>
              </a:spcBef>
              <a:spcAft>
                <a:spcPct val="0"/>
              </a:spcAft>
              <a:buChar char="–"/>
              <a:defRPr sz="2000">
                <a:solidFill>
                  <a:schemeClr val="tx2"/>
                </a:solidFill>
                <a:latin typeface="+mn-lt"/>
              </a:defRPr>
            </a:lvl4pPr>
            <a:lvl5pPr marL="2057400" indent="-228600" algn="l" rtl="0" fontAlgn="base">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a:lstStyle>
          <a:p>
            <a:r>
              <a:rPr lang="fr-FR" kern="0" dirty="0"/>
              <a:t>Encadré par:</a:t>
            </a:r>
          </a:p>
          <a:p>
            <a:endParaRPr lang="uk-UA" kern="0" dirty="0"/>
          </a:p>
        </p:txBody>
      </p:sp>
      <p:sp>
        <p:nvSpPr>
          <p:cNvPr id="4" name="ZoneTexte 3">
            <a:extLst>
              <a:ext uri="{FF2B5EF4-FFF2-40B4-BE49-F238E27FC236}">
                <a16:creationId xmlns:a16="http://schemas.microsoft.com/office/drawing/2014/main" id="{665AF5DF-50F9-5774-4796-71057991A3DD}"/>
              </a:ext>
            </a:extLst>
          </p:cNvPr>
          <p:cNvSpPr txBox="1"/>
          <p:nvPr/>
        </p:nvSpPr>
        <p:spPr>
          <a:xfrm>
            <a:off x="4798243" y="5700640"/>
            <a:ext cx="3802181" cy="707886"/>
          </a:xfrm>
          <a:prstGeom prst="rect">
            <a:avLst/>
          </a:prstGeom>
          <a:noFill/>
        </p:spPr>
        <p:txBody>
          <a:bodyPr wrap="square" rtlCol="0">
            <a:spAutoFit/>
          </a:bodyPr>
          <a:lstStyle/>
          <a:p>
            <a:pPr marL="285750" indent="-285750">
              <a:buFont typeface="Wingdings" panose="05000000000000000000" pitchFamily="2" charset="2"/>
              <a:buChar char="§"/>
            </a:pPr>
            <a:r>
              <a:rPr lang="fr-FR" sz="2000" b="1" i="0" dirty="0">
                <a:solidFill>
                  <a:schemeClr val="bg1"/>
                </a:solidFill>
                <a:effectLst/>
                <a:latin typeface="Slack-Lato"/>
              </a:rPr>
              <a:t>Rémy </a:t>
            </a:r>
            <a:r>
              <a:rPr lang="fr-FR" sz="2000" b="1" i="0" dirty="0" err="1">
                <a:solidFill>
                  <a:schemeClr val="bg1"/>
                </a:solidFill>
                <a:effectLst/>
                <a:latin typeface="Slack-Lato"/>
              </a:rPr>
              <a:t>Dallavalle</a:t>
            </a:r>
            <a:r>
              <a:rPr lang="fr-FR" sz="2000" dirty="0">
                <a:solidFill>
                  <a:schemeClr val="bg1"/>
                </a:solidFill>
                <a:latin typeface="Slack-Lato"/>
              </a:rPr>
              <a:t> - </a:t>
            </a:r>
            <a:r>
              <a:rPr lang="fr-FR" sz="2000" dirty="0" err="1">
                <a:solidFill>
                  <a:schemeClr val="bg1"/>
                </a:solidFill>
                <a:latin typeface="Slack-Lato"/>
              </a:rPr>
              <a:t>Datascientest</a:t>
            </a:r>
            <a:endParaRPr lang="fr-FR" sz="2000" dirty="0">
              <a:solidFill>
                <a:schemeClr val="bg1"/>
              </a:solidFill>
              <a:latin typeface="Slack-Lato"/>
            </a:endParaRPr>
          </a:p>
          <a:p>
            <a:pPr marL="285750" indent="-285750">
              <a:buFont typeface="Wingdings" panose="05000000000000000000" pitchFamily="2" charset="2"/>
              <a:buChar char="§"/>
            </a:pPr>
            <a:endParaRPr lang="fr-FR" sz="2000" dirty="0">
              <a:solidFill>
                <a:schemeClr val="bg1"/>
              </a:solidFill>
            </a:endParaRPr>
          </a:p>
        </p:txBody>
      </p:sp>
      <p:pic>
        <p:nvPicPr>
          <p:cNvPr id="8" name="Image 7" descr="Une image contenant logo&#10;&#10;Description générée automatiquement">
            <a:extLst>
              <a:ext uri="{FF2B5EF4-FFF2-40B4-BE49-F238E27FC236}">
                <a16:creationId xmlns:a16="http://schemas.microsoft.com/office/drawing/2014/main" id="{5055CBD6-4A35-FCF4-9E11-7FAE61B1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3" y="0"/>
            <a:ext cx="1603669" cy="1548993"/>
          </a:xfrm>
          <a:prstGeom prst="rect">
            <a:avLst/>
          </a:prstGeom>
        </p:spPr>
      </p:pic>
      <p:sp>
        <p:nvSpPr>
          <p:cNvPr id="10" name="ZoneTexte 9">
            <a:extLst>
              <a:ext uri="{FF2B5EF4-FFF2-40B4-BE49-F238E27FC236}">
                <a16:creationId xmlns:a16="http://schemas.microsoft.com/office/drawing/2014/main" id="{F88ECD29-1C6B-0743-5291-D5BB1F34C64D}"/>
              </a:ext>
            </a:extLst>
          </p:cNvPr>
          <p:cNvSpPr txBox="1"/>
          <p:nvPr/>
        </p:nvSpPr>
        <p:spPr>
          <a:xfrm>
            <a:off x="5076056" y="6030067"/>
            <a:ext cx="3243457" cy="646331"/>
          </a:xfrm>
          <a:prstGeom prst="rect">
            <a:avLst/>
          </a:prstGeom>
          <a:noFill/>
        </p:spPr>
        <p:txBody>
          <a:bodyPr wrap="square" rtlCol="0">
            <a:spAutoFit/>
          </a:bodyPr>
          <a:lstStyle/>
          <a:p>
            <a:r>
              <a:rPr lang="fr-FR" b="1" i="0" dirty="0">
                <a:solidFill>
                  <a:srgbClr val="D1D2D3"/>
                </a:solidFill>
                <a:effectLst/>
                <a:latin typeface="Slack-Lato"/>
              </a:rPr>
              <a:t>jan23_bde_dst_airlines</a:t>
            </a:r>
          </a:p>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34CD0FD-81E9-076C-964D-E356AC50394C}"/>
              </a:ext>
            </a:extLst>
          </p:cNvPr>
          <p:cNvSpPr>
            <a:spLocks noGrp="1"/>
          </p:cNvSpPr>
          <p:nvPr>
            <p:ph type="sldNum" sz="quarter" idx="12"/>
          </p:nvPr>
        </p:nvSpPr>
        <p:spPr/>
        <p:txBody>
          <a:bodyPr/>
          <a:lstStyle/>
          <a:p>
            <a:fld id="{A3C562F3-7D62-401A-9878-69D7C687E8EF}" type="slidenum">
              <a:rPr lang="ru-RU" smtClean="0"/>
              <a:pPr/>
              <a:t>10</a:t>
            </a:fld>
            <a:endParaRPr lang="ru-RU"/>
          </a:p>
        </p:txBody>
      </p:sp>
      <p:sp>
        <p:nvSpPr>
          <p:cNvPr id="4" name="ZoneTexte 3">
            <a:extLst>
              <a:ext uri="{FF2B5EF4-FFF2-40B4-BE49-F238E27FC236}">
                <a16:creationId xmlns:a16="http://schemas.microsoft.com/office/drawing/2014/main" id="{E00069FA-5050-13A5-773E-2E80B91C11C9}"/>
              </a:ext>
            </a:extLst>
          </p:cNvPr>
          <p:cNvSpPr txBox="1"/>
          <p:nvPr/>
        </p:nvSpPr>
        <p:spPr>
          <a:xfrm>
            <a:off x="144016" y="331555"/>
            <a:ext cx="4572000" cy="584775"/>
          </a:xfrm>
          <a:prstGeom prst="rect">
            <a:avLst/>
          </a:prstGeom>
          <a:noFill/>
        </p:spPr>
        <p:txBody>
          <a:bodyPr wrap="square">
            <a:spAutoFit/>
          </a:bodyPr>
          <a:lstStyle/>
          <a:p>
            <a:r>
              <a:rPr lang="fr-FR" sz="3200" b="1" dirty="0">
                <a:solidFill>
                  <a:srgbClr val="0A6CC6"/>
                </a:solidFill>
                <a:latin typeface="+mj-lt"/>
              </a:rPr>
              <a:t>Choix de la BD</a:t>
            </a:r>
            <a:endParaRPr lang="fr-FR" sz="3200" dirty="0">
              <a:latin typeface="+mj-lt"/>
            </a:endParaRPr>
          </a:p>
        </p:txBody>
      </p:sp>
      <p:sp>
        <p:nvSpPr>
          <p:cNvPr id="6" name="ZoneTexte 5">
            <a:extLst>
              <a:ext uri="{FF2B5EF4-FFF2-40B4-BE49-F238E27FC236}">
                <a16:creationId xmlns:a16="http://schemas.microsoft.com/office/drawing/2014/main" id="{40AAAC6B-875E-97F8-46C5-5C9BDAA4C131}"/>
              </a:ext>
            </a:extLst>
          </p:cNvPr>
          <p:cNvSpPr txBox="1"/>
          <p:nvPr/>
        </p:nvSpPr>
        <p:spPr>
          <a:xfrm>
            <a:off x="5472608" y="-27384"/>
            <a:ext cx="4572000" cy="369332"/>
          </a:xfrm>
          <a:prstGeom prst="rect">
            <a:avLst/>
          </a:prstGeom>
          <a:noFill/>
        </p:spPr>
        <p:txBody>
          <a:bodyPr wrap="square">
            <a:spAutoFit/>
          </a:bodyPr>
          <a:lstStyle/>
          <a:p>
            <a:r>
              <a:rPr lang="fr-FR" sz="1800" b="0" kern="0" dirty="0"/>
              <a:t>Description architecture technique</a:t>
            </a:r>
          </a:p>
        </p:txBody>
      </p:sp>
      <p:grpSp>
        <p:nvGrpSpPr>
          <p:cNvPr id="9" name="Groupe 8">
            <a:extLst>
              <a:ext uri="{FF2B5EF4-FFF2-40B4-BE49-F238E27FC236}">
                <a16:creationId xmlns:a16="http://schemas.microsoft.com/office/drawing/2014/main" id="{9AE133D7-0F87-9321-E746-26490C66EBFD}"/>
              </a:ext>
            </a:extLst>
          </p:cNvPr>
          <p:cNvGrpSpPr/>
          <p:nvPr/>
        </p:nvGrpSpPr>
        <p:grpSpPr>
          <a:xfrm>
            <a:off x="-55049" y="1079015"/>
            <a:ext cx="3349450" cy="3240360"/>
            <a:chOff x="2286000" y="983931"/>
            <a:chExt cx="3493995" cy="3199551"/>
          </a:xfrm>
        </p:grpSpPr>
        <p:grpSp>
          <p:nvGrpSpPr>
            <p:cNvPr id="8" name="Groupe 7">
              <a:extLst>
                <a:ext uri="{FF2B5EF4-FFF2-40B4-BE49-F238E27FC236}">
                  <a16:creationId xmlns:a16="http://schemas.microsoft.com/office/drawing/2014/main" id="{92061643-CCD5-611C-8C95-E842F04EACDB}"/>
                </a:ext>
              </a:extLst>
            </p:cNvPr>
            <p:cNvGrpSpPr/>
            <p:nvPr/>
          </p:nvGrpSpPr>
          <p:grpSpPr>
            <a:xfrm>
              <a:off x="2286000" y="983931"/>
              <a:ext cx="3493995" cy="3199551"/>
              <a:chOff x="2286000" y="983931"/>
              <a:chExt cx="3493995" cy="3199551"/>
            </a:xfrm>
          </p:grpSpPr>
          <p:pic>
            <p:nvPicPr>
              <p:cNvPr id="2050" name="Picture 2" descr="Homme Inquiet Vectoriels et illustrations libres de droits - iStock">
                <a:extLst>
                  <a:ext uri="{FF2B5EF4-FFF2-40B4-BE49-F238E27FC236}">
                    <a16:creationId xmlns:a16="http://schemas.microsoft.com/office/drawing/2014/main" id="{36990ED9-D28F-9C2E-4995-B0E3581EB1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674517"/>
                <a:ext cx="2113241" cy="1508965"/>
              </a:xfrm>
              <a:prstGeom prst="rect">
                <a:avLst/>
              </a:prstGeom>
              <a:noFill/>
              <a:extLst>
                <a:ext uri="{909E8E84-426E-40DD-AFC4-6F175D3DCCD1}">
                  <a14:hiddenFill xmlns:a14="http://schemas.microsoft.com/office/drawing/2010/main">
                    <a:solidFill>
                      <a:srgbClr val="FFFFFF"/>
                    </a:solidFill>
                  </a14:hiddenFill>
                </a:ext>
              </a:extLst>
            </p:spPr>
          </p:pic>
          <p:sp>
            <p:nvSpPr>
              <p:cNvPr id="7" name="Bulle narrative : rectangle à coins arrondis 6">
                <a:extLst>
                  <a:ext uri="{FF2B5EF4-FFF2-40B4-BE49-F238E27FC236}">
                    <a16:creationId xmlns:a16="http://schemas.microsoft.com/office/drawing/2014/main" id="{FE93112E-A9AF-0691-953D-C9604A40DB15}"/>
                  </a:ext>
                </a:extLst>
              </p:cNvPr>
              <p:cNvSpPr/>
              <p:nvPr/>
            </p:nvSpPr>
            <p:spPr bwMode="auto">
              <a:xfrm>
                <a:off x="2318367" y="983931"/>
                <a:ext cx="3461628" cy="1508965"/>
              </a:xfrm>
              <a:prstGeom prst="wedgeRoundRectCallout">
                <a:avLst/>
              </a:prstGeom>
              <a:noFill/>
              <a:ln w="38100" cap="flat" cmpd="sng" algn="ctr">
                <a:solidFill>
                  <a:srgbClr val="0CC1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j-lt"/>
                  </a:rPr>
                  <a:t>SQL? NoSQL?</a:t>
                </a:r>
              </a:p>
              <a:p>
                <a:pPr marL="0" marR="0" indent="0" algn="just" defTabSz="914400" rtl="0" eaLnBrk="1" fontAlgn="base" latinLnBrk="0" hangingPunct="1">
                  <a:spcBef>
                    <a:spcPct val="0"/>
                  </a:spcBef>
                  <a:spcAft>
                    <a:spcPct val="0"/>
                  </a:spcAft>
                  <a:buClrTx/>
                  <a:buSzTx/>
                  <a:buFontTx/>
                  <a:buNone/>
                  <a:tabLst/>
                </a:pPr>
                <a:r>
                  <a:rPr lang="fr-FR" b="0" dirty="0">
                    <a:latin typeface="+mj-lt"/>
                  </a:rPr>
                  <a:t>Orientée documents?</a:t>
                </a:r>
              </a:p>
              <a:p>
                <a:pPr marL="0" marR="0" indent="0" algn="just" defTabSz="914400" rtl="0" eaLnBrk="1" fontAlgn="base" latinLnBrk="0" hangingPunct="1">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j-lt"/>
                  </a:rPr>
                  <a:t>Orientée graphes</a:t>
                </a:r>
                <a:r>
                  <a:rPr lang="fr-FR" b="0" dirty="0">
                    <a:latin typeface="+mj-lt"/>
                  </a:rPr>
                  <a:t>?</a:t>
                </a:r>
              </a:p>
              <a:p>
                <a:pPr marL="0" marR="0" indent="0" algn="just" defTabSz="914400" rtl="0" eaLnBrk="1" fontAlgn="base" latinLnBrk="0" hangingPunct="1">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j-lt"/>
                  </a:rPr>
                  <a:t>Orientée colonnes? </a:t>
                </a:r>
              </a:p>
            </p:txBody>
          </p:sp>
        </p:grpSp>
        <p:pic>
          <p:nvPicPr>
            <p:cNvPr id="2052" name="Picture 4" descr="Base De Données Stockage - Images vectorielles gratuites sur Pixabay">
              <a:extLst>
                <a:ext uri="{FF2B5EF4-FFF2-40B4-BE49-F238E27FC236}">
                  <a16:creationId xmlns:a16="http://schemas.microsoft.com/office/drawing/2014/main" id="{E9163876-5D65-5365-30BF-7AF0927FC3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1246458"/>
              <a:ext cx="814459" cy="983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e 20">
            <a:extLst>
              <a:ext uri="{FF2B5EF4-FFF2-40B4-BE49-F238E27FC236}">
                <a16:creationId xmlns:a16="http://schemas.microsoft.com/office/drawing/2014/main" id="{CF419031-3E0C-5630-6D4E-C5FA1CF7F64E}"/>
              </a:ext>
            </a:extLst>
          </p:cNvPr>
          <p:cNvGrpSpPr/>
          <p:nvPr/>
        </p:nvGrpSpPr>
        <p:grpSpPr>
          <a:xfrm>
            <a:off x="3487818" y="548680"/>
            <a:ext cx="5620686" cy="6231019"/>
            <a:chOff x="3307290" y="575370"/>
            <a:chExt cx="5810305" cy="6231019"/>
          </a:xfrm>
        </p:grpSpPr>
        <p:grpSp>
          <p:nvGrpSpPr>
            <p:cNvPr id="20" name="Groupe 19">
              <a:extLst>
                <a:ext uri="{FF2B5EF4-FFF2-40B4-BE49-F238E27FC236}">
                  <a16:creationId xmlns:a16="http://schemas.microsoft.com/office/drawing/2014/main" id="{ED5F739D-5113-46A7-4238-7F3AEB8D0DA5}"/>
                </a:ext>
              </a:extLst>
            </p:cNvPr>
            <p:cNvGrpSpPr/>
            <p:nvPr/>
          </p:nvGrpSpPr>
          <p:grpSpPr>
            <a:xfrm>
              <a:off x="3307290" y="575370"/>
              <a:ext cx="5810305" cy="6231019"/>
              <a:chOff x="3307290" y="575370"/>
              <a:chExt cx="5810305" cy="6231019"/>
            </a:xfrm>
          </p:grpSpPr>
          <p:grpSp>
            <p:nvGrpSpPr>
              <p:cNvPr id="18" name="Groupe 17">
                <a:extLst>
                  <a:ext uri="{FF2B5EF4-FFF2-40B4-BE49-F238E27FC236}">
                    <a16:creationId xmlns:a16="http://schemas.microsoft.com/office/drawing/2014/main" id="{66530D6B-F09B-9A4E-C080-29E7A47F9527}"/>
                  </a:ext>
                </a:extLst>
              </p:cNvPr>
              <p:cNvGrpSpPr/>
              <p:nvPr/>
            </p:nvGrpSpPr>
            <p:grpSpPr>
              <a:xfrm>
                <a:off x="3307290" y="575370"/>
                <a:ext cx="5810305" cy="6231019"/>
                <a:chOff x="3479727" y="836712"/>
                <a:chExt cx="5412753" cy="5995275"/>
              </a:xfrm>
            </p:grpSpPr>
            <p:pic>
              <p:nvPicPr>
                <p:cNvPr id="11" name="Picture 2" descr="Hello, World: Neo4j, Inc.">
                  <a:extLst>
                    <a:ext uri="{FF2B5EF4-FFF2-40B4-BE49-F238E27FC236}">
                      <a16:creationId xmlns:a16="http://schemas.microsoft.com/office/drawing/2014/main" id="{DC2A7A7E-6BC9-4D51-4C2D-44F1834D8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999" y="836712"/>
                  <a:ext cx="1765281" cy="88264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a:extLst>
                    <a:ext uri="{FF2B5EF4-FFF2-40B4-BE49-F238E27FC236}">
                      <a16:creationId xmlns:a16="http://schemas.microsoft.com/office/drawing/2014/main" id="{AF6DC0DE-0EBF-3311-7510-06040DE02C5B}"/>
                    </a:ext>
                  </a:extLst>
                </p:cNvPr>
                <p:cNvGrpSpPr/>
                <p:nvPr/>
              </p:nvGrpSpPr>
              <p:grpSpPr>
                <a:xfrm>
                  <a:off x="3479727" y="849459"/>
                  <a:ext cx="5412753" cy="5982528"/>
                  <a:chOff x="3479727" y="849459"/>
                  <a:chExt cx="5412753" cy="5982528"/>
                </a:xfrm>
              </p:grpSpPr>
              <p:pic>
                <p:nvPicPr>
                  <p:cNvPr id="2054" name="Picture 6">
                    <a:extLst>
                      <a:ext uri="{FF2B5EF4-FFF2-40B4-BE49-F238E27FC236}">
                        <a16:creationId xmlns:a16="http://schemas.microsoft.com/office/drawing/2014/main" id="{0E0D1857-21E6-FAEF-F35A-399EB61E060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021" t="392" r="19795"/>
                  <a:stretch/>
                </p:blipFill>
                <p:spPr bwMode="auto">
                  <a:xfrm>
                    <a:off x="4139952" y="4413782"/>
                    <a:ext cx="2597532" cy="2418205"/>
                  </a:xfrm>
                  <a:prstGeom prst="rect">
                    <a:avLst/>
                  </a:prstGeom>
                  <a:noFill/>
                  <a:extLst>
                    <a:ext uri="{909E8E84-426E-40DD-AFC4-6F175D3DCCD1}">
                      <a14:hiddenFill xmlns:a14="http://schemas.microsoft.com/office/drawing/2010/main">
                        <a:solidFill>
                          <a:srgbClr val="FFFFFF"/>
                        </a:solidFill>
                      </a14:hiddenFill>
                    </a:ext>
                  </a:extLst>
                </p:spPr>
              </p:pic>
              <p:sp>
                <p:nvSpPr>
                  <p:cNvPr id="10" name="Bulle narrative : rectangle à coins arrondis 9">
                    <a:extLst>
                      <a:ext uri="{FF2B5EF4-FFF2-40B4-BE49-F238E27FC236}">
                        <a16:creationId xmlns:a16="http://schemas.microsoft.com/office/drawing/2014/main" id="{624D9F65-DA9D-8D33-FD45-8E93297366CE}"/>
                      </a:ext>
                    </a:extLst>
                  </p:cNvPr>
                  <p:cNvSpPr/>
                  <p:nvPr/>
                </p:nvSpPr>
                <p:spPr bwMode="auto">
                  <a:xfrm>
                    <a:off x="3479727" y="849459"/>
                    <a:ext cx="5412753" cy="3588625"/>
                  </a:xfrm>
                  <a:prstGeom prst="wedgeRoundRectCallout">
                    <a:avLst/>
                  </a:prstGeom>
                  <a:noFill/>
                  <a:ln w="38100" cap="flat" cmpd="sng" algn="ctr">
                    <a:solidFill>
                      <a:srgbClr val="0CC1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5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mj-lt"/>
                    </a:endParaRPr>
                  </a:p>
                </p:txBody>
              </p:sp>
              <p:sp>
                <p:nvSpPr>
                  <p:cNvPr id="13" name="ZoneTexte 12">
                    <a:extLst>
                      <a:ext uri="{FF2B5EF4-FFF2-40B4-BE49-F238E27FC236}">
                        <a16:creationId xmlns:a16="http://schemas.microsoft.com/office/drawing/2014/main" id="{65A259D6-9647-5096-9B1A-739E947DA56B}"/>
                      </a:ext>
                    </a:extLst>
                  </p:cNvPr>
                  <p:cNvSpPr txBox="1"/>
                  <p:nvPr/>
                </p:nvSpPr>
                <p:spPr>
                  <a:xfrm>
                    <a:off x="3865041" y="1531474"/>
                    <a:ext cx="4884808" cy="1110989"/>
                  </a:xfrm>
                  <a:prstGeom prst="rect">
                    <a:avLst/>
                  </a:prstGeom>
                  <a:noFill/>
                </p:spPr>
                <p:txBody>
                  <a:bodyPr wrap="square">
                    <a:spAutoFit/>
                  </a:bodyPr>
                  <a:lstStyle/>
                  <a:p>
                    <a:pPr algn="just">
                      <a:lnSpc>
                        <a:spcPct val="150000"/>
                      </a:lnSpc>
                    </a:pPr>
                    <a:r>
                      <a:rPr lang="fr-FR" sz="1600" b="0" dirty="0">
                        <a:latin typeface="+mj-lt"/>
                      </a:rPr>
                      <a:t>Système de </a:t>
                    </a:r>
                    <a:r>
                      <a:rPr lang="fr-FR" sz="1600" b="0" dirty="0" err="1">
                        <a:latin typeface="+mj-lt"/>
                      </a:rPr>
                      <a:t>noeuds</a:t>
                    </a:r>
                    <a:r>
                      <a:rPr lang="fr-FR" sz="1600" b="0" dirty="0">
                        <a:latin typeface="+mj-lt"/>
                      </a:rPr>
                      <a:t> et de relations adapté aux données </a:t>
                    </a:r>
                    <a:r>
                      <a:rPr lang="fr-FR" sz="1600" b="0" dirty="0" err="1">
                        <a:latin typeface="+mj-lt"/>
                      </a:rPr>
                      <a:t>présentants</a:t>
                    </a:r>
                    <a:r>
                      <a:rPr lang="fr-FR" sz="1600" b="0" dirty="0">
                        <a:latin typeface="+mj-lt"/>
                      </a:rPr>
                      <a:t> des dépendances fortes.</a:t>
                    </a:r>
                  </a:p>
                  <a:p>
                    <a:pPr algn="just">
                      <a:lnSpc>
                        <a:spcPct val="150000"/>
                      </a:lnSpc>
                    </a:pPr>
                    <a:endParaRPr lang="fr-FR" sz="1600" b="0" dirty="0">
                      <a:latin typeface="+mj-lt"/>
                    </a:endParaRPr>
                  </a:p>
                </p:txBody>
              </p:sp>
              <p:pic>
                <p:nvPicPr>
                  <p:cNvPr id="15" name="Image 14">
                    <a:extLst>
                      <a:ext uri="{FF2B5EF4-FFF2-40B4-BE49-F238E27FC236}">
                        <a16:creationId xmlns:a16="http://schemas.microsoft.com/office/drawing/2014/main" id="{1A7E9B2C-B31E-ED4F-6C40-C8C8B30E41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3694508" y="1712126"/>
                    <a:ext cx="252000" cy="252000"/>
                  </a:xfrm>
                  <a:prstGeom prst="rect">
                    <a:avLst/>
                  </a:prstGeom>
                </p:spPr>
              </p:pic>
              <p:pic>
                <p:nvPicPr>
                  <p:cNvPr id="16" name="Image 15">
                    <a:extLst>
                      <a:ext uri="{FF2B5EF4-FFF2-40B4-BE49-F238E27FC236}">
                        <a16:creationId xmlns:a16="http://schemas.microsoft.com/office/drawing/2014/main" id="{F52928AA-EA91-2510-45F2-DA3D0F19AB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3702026" y="3076704"/>
                    <a:ext cx="252000" cy="252000"/>
                  </a:xfrm>
                  <a:prstGeom prst="rect">
                    <a:avLst/>
                  </a:prstGeom>
                </p:spPr>
              </p:pic>
            </p:grpSp>
          </p:grpSp>
          <p:sp>
            <p:nvSpPr>
              <p:cNvPr id="5" name="ZoneTexte 4">
                <a:extLst>
                  <a:ext uri="{FF2B5EF4-FFF2-40B4-BE49-F238E27FC236}">
                    <a16:creationId xmlns:a16="http://schemas.microsoft.com/office/drawing/2014/main" id="{106E096B-834A-C9F4-E104-AFEDC531E6AE}"/>
                  </a:ext>
                </a:extLst>
              </p:cNvPr>
              <p:cNvSpPr txBox="1"/>
              <p:nvPr/>
            </p:nvSpPr>
            <p:spPr>
              <a:xfrm>
                <a:off x="3769756" y="2037213"/>
                <a:ext cx="5053012" cy="2262671"/>
              </a:xfrm>
              <a:prstGeom prst="rect">
                <a:avLst/>
              </a:prstGeom>
              <a:noFill/>
            </p:spPr>
            <p:txBody>
              <a:bodyPr wrap="square">
                <a:spAutoFit/>
              </a:bodyPr>
              <a:lstStyle/>
              <a:p>
                <a:pPr marL="0" indent="0" algn="just">
                  <a:lnSpc>
                    <a:spcPct val="150000"/>
                  </a:lnSpc>
                  <a:buFontTx/>
                  <a:buNone/>
                </a:pPr>
                <a:r>
                  <a:rPr lang="fr-FR" sz="1600" b="0" kern="0" dirty="0">
                    <a:latin typeface="+mj-lt"/>
                  </a:rPr>
                  <a:t>Données fixes (Informations sur les aéroports, coordonnées etc..) </a:t>
                </a:r>
              </a:p>
              <a:p>
                <a:pPr marL="0" indent="0" algn="just">
                  <a:lnSpc>
                    <a:spcPct val="150000"/>
                  </a:lnSpc>
                  <a:buFontTx/>
                  <a:buNone/>
                </a:pPr>
                <a:r>
                  <a:rPr lang="fr-FR" sz="1600" b="0" kern="0" dirty="0">
                    <a:latin typeface="+mj-lt"/>
                  </a:rPr>
                  <a:t>Données variables (Informations sur les vols prévus, statut des vols…)</a:t>
                </a:r>
              </a:p>
              <a:p>
                <a:pPr marL="0" indent="0" algn="just">
                  <a:lnSpc>
                    <a:spcPct val="150000"/>
                  </a:lnSpc>
                  <a:buNone/>
                </a:pPr>
                <a:r>
                  <a:rPr lang="fr-FR" sz="1600" b="0" kern="0" dirty="0">
                    <a:latin typeface="+mj-lt"/>
                  </a:rPr>
                  <a:t> Peu d’écriture/lecture attendu</a:t>
                </a:r>
              </a:p>
              <a:p>
                <a:pPr marL="0" indent="0" algn="just">
                  <a:lnSpc>
                    <a:spcPct val="150000"/>
                  </a:lnSpc>
                  <a:buNone/>
                </a:pPr>
                <a:r>
                  <a:rPr lang="fr-FR" sz="1600" b="0" kern="0" dirty="0">
                    <a:latin typeface="+mj-lt"/>
                  </a:rPr>
                  <a:t>Volume: ~10000 vols, ~5000 aéroports</a:t>
                </a:r>
              </a:p>
            </p:txBody>
          </p:sp>
        </p:grpSp>
        <p:pic>
          <p:nvPicPr>
            <p:cNvPr id="12" name="Image 11">
              <a:extLst>
                <a:ext uri="{FF2B5EF4-FFF2-40B4-BE49-F238E27FC236}">
                  <a16:creationId xmlns:a16="http://schemas.microsoft.com/office/drawing/2014/main" id="{E33212E9-8F70-2105-E3C5-012E47B3C71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3533786" y="2179393"/>
              <a:ext cx="270509" cy="261909"/>
            </a:xfrm>
            <a:prstGeom prst="rect">
              <a:avLst/>
            </a:prstGeom>
          </p:spPr>
        </p:pic>
        <p:pic>
          <p:nvPicPr>
            <p:cNvPr id="14" name="Image 13">
              <a:extLst>
                <a:ext uri="{FF2B5EF4-FFF2-40B4-BE49-F238E27FC236}">
                  <a16:creationId xmlns:a16="http://schemas.microsoft.com/office/drawing/2014/main" id="{8EBC5881-D81B-71F4-A0AA-313BBFD2EF4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3559696" y="3599139"/>
              <a:ext cx="270509" cy="261909"/>
            </a:xfrm>
            <a:prstGeom prst="rect">
              <a:avLst/>
            </a:prstGeom>
          </p:spPr>
        </p:pic>
        <p:pic>
          <p:nvPicPr>
            <p:cNvPr id="19" name="Image 18">
              <a:extLst>
                <a:ext uri="{FF2B5EF4-FFF2-40B4-BE49-F238E27FC236}">
                  <a16:creationId xmlns:a16="http://schemas.microsoft.com/office/drawing/2014/main" id="{BC14EC99-122E-094D-BCFC-EE3D8A861F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3552836" y="3961631"/>
              <a:ext cx="270509" cy="261909"/>
            </a:xfrm>
            <a:prstGeom prst="rect">
              <a:avLst/>
            </a:prstGeom>
          </p:spPr>
        </p:pic>
      </p:grpSp>
    </p:spTree>
    <p:extLst>
      <p:ext uri="{BB962C8B-B14F-4D97-AF65-F5344CB8AC3E}">
        <p14:creationId xmlns:p14="http://schemas.microsoft.com/office/powerpoint/2010/main" val="177190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096FC91-56AF-A79A-8075-2B634421DEF3}"/>
              </a:ext>
            </a:extLst>
          </p:cNvPr>
          <p:cNvSpPr>
            <a:spLocks noGrp="1"/>
          </p:cNvSpPr>
          <p:nvPr>
            <p:ph idx="1"/>
          </p:nvPr>
        </p:nvSpPr>
        <p:spPr>
          <a:xfrm>
            <a:off x="2366216" y="2930362"/>
            <a:ext cx="6741969" cy="5744979"/>
          </a:xfrm>
        </p:spPr>
        <p:txBody>
          <a:bodyPr/>
          <a:lstStyle/>
          <a:p>
            <a:pPr marL="0" indent="0" algn="just">
              <a:lnSpc>
                <a:spcPct val="150000"/>
              </a:lnSpc>
              <a:buNone/>
            </a:pPr>
            <a:r>
              <a:rPr lang="fr-FR" sz="2000" dirty="0"/>
              <a:t>Les données fixes incluent des informations telles que les pays, les villes, les aéroports, latitude, et longitude qui ne changent pas fréquemment. </a:t>
            </a:r>
          </a:p>
          <a:p>
            <a:pPr algn="just">
              <a:lnSpc>
                <a:spcPct val="150000"/>
              </a:lnSpc>
              <a:buFont typeface="Wingdings" panose="05000000000000000000" pitchFamily="2" charset="2"/>
              <a:buChar char="Ø"/>
            </a:pPr>
            <a:endParaRPr lang="fr-FR" sz="2000" dirty="0"/>
          </a:p>
          <a:p>
            <a:pPr marL="0" indent="0" algn="just">
              <a:lnSpc>
                <a:spcPct val="150000"/>
              </a:lnSpc>
              <a:buNone/>
            </a:pPr>
            <a:r>
              <a:rPr lang="fr-FR" sz="2000" dirty="0"/>
              <a:t>Les données variables incluent des informations telles que l'heure de départ, l'heure d'arrivée, le numéro de vol et l'état du vol, qui peuvent changer plus fréquemment.</a:t>
            </a:r>
          </a:p>
          <a:p>
            <a:pPr marL="0" indent="0" algn="just">
              <a:lnSpc>
                <a:spcPct val="150000"/>
              </a:lnSpc>
              <a:buNone/>
            </a:pPr>
            <a:r>
              <a:rPr lang="fr-FR" sz="2000" dirty="0"/>
              <a:t> </a:t>
            </a:r>
          </a:p>
          <a:p>
            <a:pPr marL="0" indent="0" algn="just">
              <a:buNone/>
            </a:pPr>
            <a:endParaRPr lang="fr-FR" sz="2800" dirty="0"/>
          </a:p>
        </p:txBody>
      </p:sp>
      <p:pic>
        <p:nvPicPr>
          <p:cNvPr id="4" name="Image 3">
            <a:extLst>
              <a:ext uri="{FF2B5EF4-FFF2-40B4-BE49-F238E27FC236}">
                <a16:creationId xmlns:a16="http://schemas.microsoft.com/office/drawing/2014/main" id="{C5EF0E48-445C-1757-3548-73A39AD9E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02852"/>
            <a:ext cx="1763688" cy="1055148"/>
          </a:xfrm>
          <a:prstGeom prst="rect">
            <a:avLst/>
          </a:prstGeom>
        </p:spPr>
      </p:pic>
      <p:sp>
        <p:nvSpPr>
          <p:cNvPr id="5" name="Espace réservé du numéro de diapositive 4">
            <a:extLst>
              <a:ext uri="{FF2B5EF4-FFF2-40B4-BE49-F238E27FC236}">
                <a16:creationId xmlns:a16="http://schemas.microsoft.com/office/drawing/2014/main" id="{FC94147B-F337-030E-17B8-7E1A19342748}"/>
              </a:ext>
            </a:extLst>
          </p:cNvPr>
          <p:cNvSpPr>
            <a:spLocks noGrp="1"/>
          </p:cNvSpPr>
          <p:nvPr>
            <p:ph type="sldNum" sz="quarter" idx="12"/>
          </p:nvPr>
        </p:nvSpPr>
        <p:spPr/>
        <p:txBody>
          <a:bodyPr/>
          <a:lstStyle/>
          <a:p>
            <a:fld id="{0AA9AEF7-6753-4DB6-926F-AD86B6E8D570}" type="slidenum">
              <a:rPr lang="ru-RU" smtClean="0"/>
              <a:pPr/>
              <a:t>11</a:t>
            </a:fld>
            <a:endParaRPr lang="ru-RU"/>
          </a:p>
        </p:txBody>
      </p:sp>
      <p:pic>
        <p:nvPicPr>
          <p:cNvPr id="1026" name="Picture 2" descr="Hello, World: Neo4j, Inc.">
            <a:extLst>
              <a:ext uri="{FF2B5EF4-FFF2-40B4-BE49-F238E27FC236}">
                <a16:creationId xmlns:a16="http://schemas.microsoft.com/office/drawing/2014/main" id="{4BE33944-B11B-1F33-D63B-2494F7328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1824" y="285620"/>
            <a:ext cx="2110296" cy="1055148"/>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477087CC-2661-AD9A-026B-03FA6F623390}"/>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sp>
        <p:nvSpPr>
          <p:cNvPr id="8" name="ZoneTexte 7">
            <a:extLst>
              <a:ext uri="{FF2B5EF4-FFF2-40B4-BE49-F238E27FC236}">
                <a16:creationId xmlns:a16="http://schemas.microsoft.com/office/drawing/2014/main" id="{8088867A-3131-F01B-2D5E-D3F94E0C0936}"/>
              </a:ext>
            </a:extLst>
          </p:cNvPr>
          <p:cNvSpPr txBox="1"/>
          <p:nvPr/>
        </p:nvSpPr>
        <p:spPr>
          <a:xfrm>
            <a:off x="0" y="467961"/>
            <a:ext cx="7712595" cy="584775"/>
          </a:xfrm>
          <a:prstGeom prst="rect">
            <a:avLst/>
          </a:prstGeom>
          <a:noFill/>
        </p:spPr>
        <p:txBody>
          <a:bodyPr wrap="square">
            <a:spAutoFit/>
          </a:bodyPr>
          <a:lstStyle/>
          <a:p>
            <a:r>
              <a:rPr lang="fr-FR" sz="3200" dirty="0">
                <a:solidFill>
                  <a:srgbClr val="0A6CC6"/>
                </a:solidFill>
                <a:latin typeface="+mj-lt"/>
              </a:rPr>
              <a:t>Base de données</a:t>
            </a:r>
          </a:p>
        </p:txBody>
      </p:sp>
      <p:sp>
        <p:nvSpPr>
          <p:cNvPr id="10" name="ZoneTexte 9">
            <a:extLst>
              <a:ext uri="{FF2B5EF4-FFF2-40B4-BE49-F238E27FC236}">
                <a16:creationId xmlns:a16="http://schemas.microsoft.com/office/drawing/2014/main" id="{E9C69A09-504D-3055-8926-81A5EFB4D28F}"/>
              </a:ext>
            </a:extLst>
          </p:cNvPr>
          <p:cNvSpPr txBox="1"/>
          <p:nvPr/>
        </p:nvSpPr>
        <p:spPr>
          <a:xfrm>
            <a:off x="116030" y="1052736"/>
            <a:ext cx="8911939" cy="1881990"/>
          </a:xfrm>
          <a:prstGeom prst="rect">
            <a:avLst/>
          </a:prstGeom>
          <a:noFill/>
        </p:spPr>
        <p:txBody>
          <a:bodyPr wrap="square">
            <a:spAutoFit/>
          </a:bodyPr>
          <a:lstStyle/>
          <a:p>
            <a:pPr marL="0" indent="0" algn="just">
              <a:lnSpc>
                <a:spcPct val="150000"/>
              </a:lnSpc>
              <a:buNone/>
            </a:pPr>
            <a:r>
              <a:rPr lang="fr-FR" sz="2000" b="0" dirty="0">
                <a:latin typeface="+mj-lt"/>
              </a:rPr>
              <a:t>La base de données Neo4j, orientée graphe, permet d’organiser et de stocker les relations entre différents aéroports. Elle est utilisée dans l'application Lufthansa Track pour accéder rapidement aux données fixes (aéroports) et aux données variables (vols). </a:t>
            </a:r>
          </a:p>
        </p:txBody>
      </p:sp>
      <p:pic>
        <p:nvPicPr>
          <p:cNvPr id="11" name="Image 10">
            <a:extLst>
              <a:ext uri="{FF2B5EF4-FFF2-40B4-BE49-F238E27FC236}">
                <a16:creationId xmlns:a16="http://schemas.microsoft.com/office/drawing/2014/main" id="{19E867E9-39B0-C27D-CF91-6ED004E2F5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2006216" y="3069000"/>
            <a:ext cx="360000" cy="360000"/>
          </a:xfrm>
          <a:prstGeom prst="rect">
            <a:avLst/>
          </a:prstGeom>
        </p:spPr>
      </p:pic>
      <p:pic>
        <p:nvPicPr>
          <p:cNvPr id="12" name="Image 11">
            <a:extLst>
              <a:ext uri="{FF2B5EF4-FFF2-40B4-BE49-F238E27FC236}">
                <a16:creationId xmlns:a16="http://schemas.microsoft.com/office/drawing/2014/main" id="{F0965847-DE9D-4325-FFE7-00C4336BF33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2006216" y="5013216"/>
            <a:ext cx="360000" cy="360000"/>
          </a:xfrm>
          <a:prstGeom prst="rect">
            <a:avLst/>
          </a:prstGeom>
        </p:spPr>
      </p:pic>
    </p:spTree>
    <p:extLst>
      <p:ext uri="{BB962C8B-B14F-4D97-AF65-F5344CB8AC3E}">
        <p14:creationId xmlns:p14="http://schemas.microsoft.com/office/powerpoint/2010/main" val="9816507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DE0A39-0EBC-1811-B407-5CB86622AC08}"/>
              </a:ext>
            </a:extLst>
          </p:cNvPr>
          <p:cNvSpPr>
            <a:spLocks noGrp="1"/>
          </p:cNvSpPr>
          <p:nvPr>
            <p:ph type="title"/>
          </p:nvPr>
        </p:nvSpPr>
        <p:spPr>
          <a:xfrm>
            <a:off x="137739" y="101647"/>
            <a:ext cx="8363843" cy="1143000"/>
          </a:xfrm>
        </p:spPr>
        <p:txBody>
          <a:bodyPr/>
          <a:lstStyle/>
          <a:p>
            <a:r>
              <a:rPr lang="fr-FR" sz="3600" b="1" dirty="0">
                <a:solidFill>
                  <a:srgbClr val="0A6CC6"/>
                </a:solidFill>
              </a:rPr>
              <a:t>Interface Neo4j</a:t>
            </a:r>
          </a:p>
        </p:txBody>
      </p:sp>
      <p:pic>
        <p:nvPicPr>
          <p:cNvPr id="7" name="Image 6">
            <a:extLst>
              <a:ext uri="{FF2B5EF4-FFF2-40B4-BE49-F238E27FC236}">
                <a16:creationId xmlns:a16="http://schemas.microsoft.com/office/drawing/2014/main" id="{FF811FE1-9EA9-BDF0-E3A7-422B3CEE0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59969"/>
            <a:ext cx="1763688" cy="1124744"/>
          </a:xfrm>
          <a:prstGeom prst="rect">
            <a:avLst/>
          </a:prstGeom>
        </p:spPr>
      </p:pic>
      <p:sp>
        <p:nvSpPr>
          <p:cNvPr id="2" name="Espace réservé du numéro de diapositive 1">
            <a:extLst>
              <a:ext uri="{FF2B5EF4-FFF2-40B4-BE49-F238E27FC236}">
                <a16:creationId xmlns:a16="http://schemas.microsoft.com/office/drawing/2014/main" id="{DFA7BD6E-CB27-4F10-2999-CCE36C3BFFDB}"/>
              </a:ext>
            </a:extLst>
          </p:cNvPr>
          <p:cNvSpPr>
            <a:spLocks noGrp="1"/>
          </p:cNvSpPr>
          <p:nvPr>
            <p:ph type="sldNum" sz="quarter" idx="12"/>
          </p:nvPr>
        </p:nvSpPr>
        <p:spPr/>
        <p:txBody>
          <a:bodyPr/>
          <a:lstStyle/>
          <a:p>
            <a:fld id="{0AA9AEF7-6753-4DB6-926F-AD86B6E8D570}" type="slidenum">
              <a:rPr lang="ru-RU" smtClean="0"/>
              <a:pPr/>
              <a:t>12</a:t>
            </a:fld>
            <a:endParaRPr lang="ru-RU"/>
          </a:p>
        </p:txBody>
      </p:sp>
      <p:sp>
        <p:nvSpPr>
          <p:cNvPr id="3" name="Titre 1">
            <a:extLst>
              <a:ext uri="{FF2B5EF4-FFF2-40B4-BE49-F238E27FC236}">
                <a16:creationId xmlns:a16="http://schemas.microsoft.com/office/drawing/2014/main" id="{9BDBEF95-79C8-B04F-FD8C-ECE06A523D13}"/>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dirty="0"/>
              <a:t>Description architecture technique</a:t>
            </a:r>
          </a:p>
        </p:txBody>
      </p:sp>
      <p:pic>
        <p:nvPicPr>
          <p:cNvPr id="12" name="Image 11">
            <a:extLst>
              <a:ext uri="{FF2B5EF4-FFF2-40B4-BE49-F238E27FC236}">
                <a16:creationId xmlns:a16="http://schemas.microsoft.com/office/drawing/2014/main" id="{5CCF5F49-8569-2EE8-BC74-F56CA7AC5AFD}"/>
              </a:ext>
            </a:extLst>
          </p:cNvPr>
          <p:cNvPicPr>
            <a:picLocks noChangeAspect="1"/>
          </p:cNvPicPr>
          <p:nvPr/>
        </p:nvPicPr>
        <p:blipFill rotWithShape="1">
          <a:blip r:embed="rId4"/>
          <a:srcRect t="13601" b="13601"/>
          <a:stretch/>
        </p:blipFill>
        <p:spPr>
          <a:xfrm>
            <a:off x="-384195" y="1180565"/>
            <a:ext cx="9480454" cy="3882192"/>
          </a:xfrm>
          <a:prstGeom prst="rect">
            <a:avLst/>
          </a:prstGeom>
        </p:spPr>
      </p:pic>
      <p:sp>
        <p:nvSpPr>
          <p:cNvPr id="13" name="ZoneTexte 12">
            <a:extLst>
              <a:ext uri="{FF2B5EF4-FFF2-40B4-BE49-F238E27FC236}">
                <a16:creationId xmlns:a16="http://schemas.microsoft.com/office/drawing/2014/main" id="{E1436374-C514-C6DE-7030-596A11CAA6C3}"/>
              </a:ext>
            </a:extLst>
          </p:cNvPr>
          <p:cNvSpPr txBox="1"/>
          <p:nvPr/>
        </p:nvSpPr>
        <p:spPr>
          <a:xfrm>
            <a:off x="1990264" y="5547264"/>
            <a:ext cx="2232248" cy="707886"/>
          </a:xfrm>
          <a:prstGeom prst="rect">
            <a:avLst/>
          </a:prstGeom>
          <a:noFill/>
        </p:spPr>
        <p:txBody>
          <a:bodyPr wrap="square" rtlCol="0">
            <a:spAutoFit/>
          </a:bodyPr>
          <a:lstStyle/>
          <a:p>
            <a:pPr algn="ctr"/>
            <a:r>
              <a:rPr lang="fr-FR" sz="2000" dirty="0">
                <a:solidFill>
                  <a:srgbClr val="E68A1A"/>
                </a:solidFill>
                <a:latin typeface="+mj-lt"/>
              </a:rPr>
              <a:t>Nœuds</a:t>
            </a:r>
          </a:p>
          <a:p>
            <a:pPr algn="ctr"/>
            <a:r>
              <a:rPr lang="fr-FR" sz="2000" dirty="0">
                <a:solidFill>
                  <a:srgbClr val="E68A1A"/>
                </a:solidFill>
                <a:latin typeface="+mj-lt"/>
              </a:rPr>
              <a:t>(Aéroports) </a:t>
            </a:r>
          </a:p>
        </p:txBody>
      </p:sp>
      <p:sp>
        <p:nvSpPr>
          <p:cNvPr id="14" name="ZoneTexte 13">
            <a:extLst>
              <a:ext uri="{FF2B5EF4-FFF2-40B4-BE49-F238E27FC236}">
                <a16:creationId xmlns:a16="http://schemas.microsoft.com/office/drawing/2014/main" id="{497FC6B0-07AD-1023-950F-C35AE6738A9C}"/>
              </a:ext>
            </a:extLst>
          </p:cNvPr>
          <p:cNvSpPr txBox="1"/>
          <p:nvPr/>
        </p:nvSpPr>
        <p:spPr>
          <a:xfrm>
            <a:off x="4716016" y="5442054"/>
            <a:ext cx="3456384" cy="1015663"/>
          </a:xfrm>
          <a:prstGeom prst="rect">
            <a:avLst/>
          </a:prstGeom>
          <a:noFill/>
        </p:spPr>
        <p:txBody>
          <a:bodyPr wrap="square" rtlCol="0">
            <a:spAutoFit/>
          </a:bodyPr>
          <a:lstStyle/>
          <a:p>
            <a:pPr algn="ctr"/>
            <a:r>
              <a:rPr lang="fr-FR" sz="2000" dirty="0">
                <a:solidFill>
                  <a:schemeClr val="bg1">
                    <a:lumMod val="65000"/>
                  </a:schemeClr>
                </a:solidFill>
              </a:rPr>
              <a:t>Relations</a:t>
            </a:r>
          </a:p>
          <a:p>
            <a:pPr algn="ctr"/>
            <a:r>
              <a:rPr lang="fr-FR" sz="2000" dirty="0">
                <a:solidFill>
                  <a:schemeClr val="bg1">
                    <a:lumMod val="65000"/>
                  </a:schemeClr>
                </a:solidFill>
              </a:rPr>
              <a:t>Les vols entre les aéroports </a:t>
            </a:r>
          </a:p>
        </p:txBody>
      </p:sp>
    </p:spTree>
    <p:extLst>
      <p:ext uri="{BB962C8B-B14F-4D97-AF65-F5344CB8AC3E}">
        <p14:creationId xmlns:p14="http://schemas.microsoft.com/office/powerpoint/2010/main" val="354479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AA97E1-ABEE-4A2E-8932-8DF57E50491D}"/>
              </a:ext>
            </a:extLst>
          </p:cNvPr>
          <p:cNvSpPr>
            <a:spLocks noGrp="1"/>
          </p:cNvSpPr>
          <p:nvPr>
            <p:ph idx="1"/>
          </p:nvPr>
        </p:nvSpPr>
        <p:spPr>
          <a:xfrm>
            <a:off x="2123728" y="488631"/>
            <a:ext cx="6912768" cy="5472608"/>
          </a:xfrm>
        </p:spPr>
        <p:txBody>
          <a:bodyPr/>
          <a:lstStyle/>
          <a:p>
            <a:pPr marL="0" indent="0" algn="just">
              <a:buNone/>
            </a:pPr>
            <a:endParaRPr lang="fr-FR" sz="2000" dirty="0"/>
          </a:p>
          <a:p>
            <a:pPr marL="0" indent="0" algn="just">
              <a:buNone/>
            </a:pPr>
            <a:endParaRPr lang="fr-FR" sz="2000" dirty="0"/>
          </a:p>
          <a:p>
            <a:pPr marL="0" indent="0" algn="just">
              <a:lnSpc>
                <a:spcPct val="150000"/>
              </a:lnSpc>
              <a:buNone/>
            </a:pPr>
            <a:r>
              <a:rPr lang="fr-FR" sz="2000" dirty="0"/>
              <a:t>est utilisée pour requêter la base de données Neo4j et fournir les données nécessaires au </a:t>
            </a:r>
            <a:r>
              <a:rPr lang="fr-FR" sz="2000" dirty="0" err="1"/>
              <a:t>dashboard</a:t>
            </a:r>
            <a:r>
              <a:rPr lang="fr-FR" sz="2000" dirty="0"/>
              <a:t>. Elle peut servir aussi comme une API pour les développeurs.</a:t>
            </a:r>
          </a:p>
          <a:p>
            <a:pPr marL="0" indent="0" algn="just">
              <a:lnSpc>
                <a:spcPct val="150000"/>
              </a:lnSpc>
              <a:buNone/>
            </a:pPr>
            <a:endParaRPr lang="fr-FR" sz="2000" dirty="0"/>
          </a:p>
          <a:p>
            <a:pPr algn="just">
              <a:buFont typeface="Wingdings" panose="05000000000000000000" pitchFamily="2" charset="2"/>
              <a:buChar char="§"/>
            </a:pPr>
            <a:endParaRPr lang="fr-FR" sz="2000" dirty="0"/>
          </a:p>
          <a:p>
            <a:pPr algn="just">
              <a:buFont typeface="Wingdings" panose="05000000000000000000" pitchFamily="2" charset="2"/>
              <a:buChar char="§"/>
            </a:pPr>
            <a:endParaRPr lang="fr-FR" sz="2000" dirty="0"/>
          </a:p>
          <a:p>
            <a:pPr algn="just"/>
            <a:endParaRPr lang="fr-FR" dirty="0"/>
          </a:p>
        </p:txBody>
      </p:sp>
      <p:pic>
        <p:nvPicPr>
          <p:cNvPr id="4" name="Image 3">
            <a:extLst>
              <a:ext uri="{FF2B5EF4-FFF2-40B4-BE49-F238E27FC236}">
                <a16:creationId xmlns:a16="http://schemas.microsoft.com/office/drawing/2014/main" id="{EC579768-5EE1-2FA1-A140-DABA8A3FD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59969"/>
            <a:ext cx="1763688" cy="1124744"/>
          </a:xfrm>
          <a:prstGeom prst="rect">
            <a:avLst/>
          </a:prstGeom>
        </p:spPr>
      </p:pic>
      <p:sp>
        <p:nvSpPr>
          <p:cNvPr id="5" name="Espace réservé du numéro de diapositive 4">
            <a:extLst>
              <a:ext uri="{FF2B5EF4-FFF2-40B4-BE49-F238E27FC236}">
                <a16:creationId xmlns:a16="http://schemas.microsoft.com/office/drawing/2014/main" id="{F5B97D38-1397-A4EC-6E7C-63286A457D87}"/>
              </a:ext>
            </a:extLst>
          </p:cNvPr>
          <p:cNvSpPr>
            <a:spLocks noGrp="1"/>
          </p:cNvSpPr>
          <p:nvPr>
            <p:ph type="sldNum" sz="quarter" idx="12"/>
          </p:nvPr>
        </p:nvSpPr>
        <p:spPr/>
        <p:txBody>
          <a:bodyPr/>
          <a:lstStyle/>
          <a:p>
            <a:fld id="{0AA9AEF7-6753-4DB6-926F-AD86B6E8D570}" type="slidenum">
              <a:rPr lang="ru-RU" smtClean="0"/>
              <a:pPr/>
              <a:t>13</a:t>
            </a:fld>
            <a:endParaRPr lang="ru-RU"/>
          </a:p>
        </p:txBody>
      </p:sp>
      <p:sp>
        <p:nvSpPr>
          <p:cNvPr id="6" name="Titre 1">
            <a:extLst>
              <a:ext uri="{FF2B5EF4-FFF2-40B4-BE49-F238E27FC236}">
                <a16:creationId xmlns:a16="http://schemas.microsoft.com/office/drawing/2014/main" id="{7BC5189E-A70D-459F-765A-D6B1BDF56550}"/>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pic>
        <p:nvPicPr>
          <p:cNvPr id="3074" name="Picture 2" descr="FastAPI">
            <a:extLst>
              <a:ext uri="{FF2B5EF4-FFF2-40B4-BE49-F238E27FC236}">
                <a16:creationId xmlns:a16="http://schemas.microsoft.com/office/drawing/2014/main" id="{61174E9A-D4B4-F4AC-AB7A-9BD98270B6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65" r="9622" b="17155"/>
          <a:stretch/>
        </p:blipFill>
        <p:spPr bwMode="auto">
          <a:xfrm>
            <a:off x="135402" y="1082404"/>
            <a:ext cx="2052736" cy="7624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vicorn Avis Prix &amp; Alternatives | Comparateur Logiciels.Pro">
            <a:extLst>
              <a:ext uri="{FF2B5EF4-FFF2-40B4-BE49-F238E27FC236}">
                <a16:creationId xmlns:a16="http://schemas.microsoft.com/office/drawing/2014/main" id="{922E63B4-B5C7-13F8-2504-5A6D16F7DBC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8703" y="2323965"/>
            <a:ext cx="867793" cy="867793"/>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01D7C33-2027-24C9-63F9-1CBDFDA1E27F}"/>
              </a:ext>
            </a:extLst>
          </p:cNvPr>
          <p:cNvSpPr txBox="1"/>
          <p:nvPr/>
        </p:nvSpPr>
        <p:spPr>
          <a:xfrm>
            <a:off x="107504" y="497629"/>
            <a:ext cx="2456830" cy="584775"/>
          </a:xfrm>
          <a:prstGeom prst="rect">
            <a:avLst/>
          </a:prstGeom>
          <a:noFill/>
        </p:spPr>
        <p:txBody>
          <a:bodyPr wrap="square" rtlCol="0">
            <a:spAutoFit/>
          </a:bodyPr>
          <a:lstStyle/>
          <a:p>
            <a:r>
              <a:rPr lang="fr-FR" sz="3200" dirty="0">
                <a:solidFill>
                  <a:srgbClr val="0A6CC6"/>
                </a:solidFill>
                <a:latin typeface="+mj-lt"/>
              </a:rPr>
              <a:t>REST API</a:t>
            </a:r>
          </a:p>
        </p:txBody>
      </p:sp>
      <p:pic>
        <p:nvPicPr>
          <p:cNvPr id="12" name="Image 11">
            <a:extLst>
              <a:ext uri="{FF2B5EF4-FFF2-40B4-BE49-F238E27FC236}">
                <a16:creationId xmlns:a16="http://schemas.microsoft.com/office/drawing/2014/main" id="{5376E562-160F-7D8F-D702-7B3BC39DBD6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680" t="9680" r="9680" b="9680"/>
          <a:stretch/>
        </p:blipFill>
        <p:spPr>
          <a:xfrm>
            <a:off x="1865050" y="3154983"/>
            <a:ext cx="360000" cy="360000"/>
          </a:xfrm>
          <a:prstGeom prst="rect">
            <a:avLst/>
          </a:prstGeom>
        </p:spPr>
      </p:pic>
      <p:sp>
        <p:nvSpPr>
          <p:cNvPr id="7" name="ZoneTexte 6">
            <a:extLst>
              <a:ext uri="{FF2B5EF4-FFF2-40B4-BE49-F238E27FC236}">
                <a16:creationId xmlns:a16="http://schemas.microsoft.com/office/drawing/2014/main" id="{55F7784F-59CA-CFAB-2D94-25D0099D71CD}"/>
              </a:ext>
            </a:extLst>
          </p:cNvPr>
          <p:cNvSpPr txBox="1"/>
          <p:nvPr/>
        </p:nvSpPr>
        <p:spPr>
          <a:xfrm>
            <a:off x="2188138" y="3012719"/>
            <a:ext cx="6495222" cy="3728649"/>
          </a:xfrm>
          <a:prstGeom prst="rect">
            <a:avLst/>
          </a:prstGeom>
          <a:noFill/>
        </p:spPr>
        <p:txBody>
          <a:bodyPr wrap="square">
            <a:spAutoFit/>
          </a:bodyPr>
          <a:lstStyle/>
          <a:p>
            <a:pPr>
              <a:lnSpc>
                <a:spcPct val="150000"/>
              </a:lnSpc>
            </a:pPr>
            <a:r>
              <a:rPr lang="fr-FR" sz="2000" b="0" dirty="0">
                <a:latin typeface="+mj-lt"/>
              </a:rPr>
              <a:t>L'API fournit des points d'extrémité (Endpoint) pour les utilisateurs qui renvoient les informations stockées dans la base de données.</a:t>
            </a:r>
          </a:p>
          <a:p>
            <a:pPr>
              <a:lnSpc>
                <a:spcPct val="150000"/>
              </a:lnSpc>
            </a:pPr>
            <a:endParaRPr lang="fr-FR" sz="2000" b="0" dirty="0">
              <a:latin typeface="+mj-lt"/>
            </a:endParaRPr>
          </a:p>
          <a:p>
            <a:pPr>
              <a:lnSpc>
                <a:spcPct val="150000"/>
              </a:lnSpc>
            </a:pPr>
            <a:r>
              <a:rPr lang="fr-FR" sz="2000" b="0" dirty="0">
                <a:latin typeface="+mj-lt"/>
              </a:rPr>
              <a:t>L’API est sécurisée à l’aide d’un système d’authentification HTTP basique.</a:t>
            </a:r>
          </a:p>
          <a:p>
            <a:pPr>
              <a:lnSpc>
                <a:spcPct val="150000"/>
              </a:lnSpc>
            </a:pPr>
            <a:endParaRPr lang="fr-FR" sz="2000" b="0" dirty="0">
              <a:latin typeface="+mj-lt"/>
            </a:endParaRPr>
          </a:p>
          <a:p>
            <a:pPr>
              <a:lnSpc>
                <a:spcPct val="150000"/>
              </a:lnSpc>
            </a:pPr>
            <a:r>
              <a:rPr lang="fr-FR" sz="2000" b="0" dirty="0">
                <a:latin typeface="+mj-lt"/>
              </a:rPr>
              <a:t>Les résultats sont renvoyés sous format JSON.</a:t>
            </a:r>
          </a:p>
        </p:txBody>
      </p:sp>
      <p:pic>
        <p:nvPicPr>
          <p:cNvPr id="8" name="Image 7">
            <a:extLst>
              <a:ext uri="{FF2B5EF4-FFF2-40B4-BE49-F238E27FC236}">
                <a16:creationId xmlns:a16="http://schemas.microsoft.com/office/drawing/2014/main" id="{4E57A286-E955-0C33-56FB-45E51292CD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680" t="9680" r="9680" b="9680"/>
          <a:stretch/>
        </p:blipFill>
        <p:spPr>
          <a:xfrm>
            <a:off x="1883494" y="6278802"/>
            <a:ext cx="360000" cy="360000"/>
          </a:xfrm>
          <a:prstGeom prst="rect">
            <a:avLst/>
          </a:prstGeom>
        </p:spPr>
      </p:pic>
      <p:pic>
        <p:nvPicPr>
          <p:cNvPr id="10" name="Image 9">
            <a:extLst>
              <a:ext uri="{FF2B5EF4-FFF2-40B4-BE49-F238E27FC236}">
                <a16:creationId xmlns:a16="http://schemas.microsoft.com/office/drawing/2014/main" id="{AD7C096C-4063-773B-CC38-7CEF50A8EB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680" t="9680" r="9680" b="9680"/>
          <a:stretch/>
        </p:blipFill>
        <p:spPr>
          <a:xfrm>
            <a:off x="1883494" y="4941168"/>
            <a:ext cx="360000" cy="360000"/>
          </a:xfrm>
          <a:prstGeom prst="rect">
            <a:avLst/>
          </a:prstGeom>
        </p:spPr>
      </p:pic>
    </p:spTree>
    <p:extLst>
      <p:ext uri="{BB962C8B-B14F-4D97-AF65-F5344CB8AC3E}">
        <p14:creationId xmlns:p14="http://schemas.microsoft.com/office/powerpoint/2010/main" val="299932320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38F336D6-2CC6-3768-F8F4-84768520A20E}"/>
              </a:ext>
            </a:extLst>
          </p:cNvPr>
          <p:cNvSpPr>
            <a:spLocks noGrp="1"/>
          </p:cNvSpPr>
          <p:nvPr>
            <p:ph type="title"/>
          </p:nvPr>
        </p:nvSpPr>
        <p:spPr>
          <a:xfrm>
            <a:off x="109139" y="188640"/>
            <a:ext cx="8363843" cy="1143000"/>
          </a:xfrm>
        </p:spPr>
        <p:txBody>
          <a:bodyPr/>
          <a:lstStyle/>
          <a:p>
            <a:r>
              <a:rPr lang="fr-FR" sz="3200" b="1" dirty="0">
                <a:solidFill>
                  <a:srgbClr val="0A6CC6"/>
                </a:solidFill>
              </a:rPr>
              <a:t>Interface </a:t>
            </a:r>
            <a:r>
              <a:rPr lang="fr-FR" sz="3200" b="1" dirty="0" err="1">
                <a:solidFill>
                  <a:srgbClr val="0A6CC6"/>
                </a:solidFill>
              </a:rPr>
              <a:t>FastAPI</a:t>
            </a:r>
            <a:endParaRPr lang="fr-FR" sz="3200" dirty="0"/>
          </a:p>
        </p:txBody>
      </p:sp>
      <p:pic>
        <p:nvPicPr>
          <p:cNvPr id="7" name="Image 6">
            <a:extLst>
              <a:ext uri="{FF2B5EF4-FFF2-40B4-BE49-F238E27FC236}">
                <a16:creationId xmlns:a16="http://schemas.microsoft.com/office/drawing/2014/main" id="{F1E61AAD-6167-04D2-B9CF-9A8DBF2A7E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59969"/>
            <a:ext cx="1475656" cy="1124744"/>
          </a:xfrm>
          <a:prstGeom prst="rect">
            <a:avLst/>
          </a:prstGeom>
        </p:spPr>
      </p:pic>
      <p:sp>
        <p:nvSpPr>
          <p:cNvPr id="2" name="Espace réservé du numéro de diapositive 1">
            <a:extLst>
              <a:ext uri="{FF2B5EF4-FFF2-40B4-BE49-F238E27FC236}">
                <a16:creationId xmlns:a16="http://schemas.microsoft.com/office/drawing/2014/main" id="{1AEBE0D9-DA67-D283-D607-8D2EC32D9196}"/>
              </a:ext>
            </a:extLst>
          </p:cNvPr>
          <p:cNvSpPr>
            <a:spLocks noGrp="1"/>
          </p:cNvSpPr>
          <p:nvPr>
            <p:ph type="sldNum" sz="quarter" idx="12"/>
          </p:nvPr>
        </p:nvSpPr>
        <p:spPr/>
        <p:txBody>
          <a:bodyPr/>
          <a:lstStyle/>
          <a:p>
            <a:fld id="{0AA9AEF7-6753-4DB6-926F-AD86B6E8D570}" type="slidenum">
              <a:rPr lang="ru-RU" smtClean="0"/>
              <a:pPr/>
              <a:t>14</a:t>
            </a:fld>
            <a:endParaRPr lang="ru-RU"/>
          </a:p>
        </p:txBody>
      </p:sp>
      <p:sp>
        <p:nvSpPr>
          <p:cNvPr id="3" name="Titre 1">
            <a:extLst>
              <a:ext uri="{FF2B5EF4-FFF2-40B4-BE49-F238E27FC236}">
                <a16:creationId xmlns:a16="http://schemas.microsoft.com/office/drawing/2014/main" id="{B046144E-F417-274A-9AC5-600B1D7D3E5D}"/>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pic>
        <p:nvPicPr>
          <p:cNvPr id="9" name="Image 8" descr="Une image contenant texte">
            <a:extLst>
              <a:ext uri="{FF2B5EF4-FFF2-40B4-BE49-F238E27FC236}">
                <a16:creationId xmlns:a16="http://schemas.microsoft.com/office/drawing/2014/main" id="{9610A8E1-AA6E-C679-C32F-2AEC9A8CA9D6}"/>
              </a:ext>
            </a:extLst>
          </p:cNvPr>
          <p:cNvPicPr>
            <a:picLocks noChangeAspect="1"/>
          </p:cNvPicPr>
          <p:nvPr/>
        </p:nvPicPr>
        <p:blipFill rotWithShape="1">
          <a:blip r:embed="rId4">
            <a:extLst>
              <a:ext uri="{28A0092B-C50C-407E-A947-70E740481C1C}">
                <a14:useLocalDpi xmlns:a14="http://schemas.microsoft.com/office/drawing/2010/main" val="0"/>
              </a:ext>
            </a:extLst>
          </a:blip>
          <a:srcRect l="9628" r="10823"/>
          <a:stretch/>
        </p:blipFill>
        <p:spPr>
          <a:xfrm>
            <a:off x="-33511" y="920726"/>
            <a:ext cx="9068372" cy="5974678"/>
          </a:xfrm>
          <a:prstGeom prst="rect">
            <a:avLst/>
          </a:prstGeom>
        </p:spPr>
      </p:pic>
    </p:spTree>
    <p:extLst>
      <p:ext uri="{BB962C8B-B14F-4D97-AF65-F5344CB8AC3E}">
        <p14:creationId xmlns:p14="http://schemas.microsoft.com/office/powerpoint/2010/main" val="14841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2A2E9-D311-34E0-1449-6D15A4D394E8}"/>
              </a:ext>
            </a:extLst>
          </p:cNvPr>
          <p:cNvSpPr>
            <a:spLocks noGrp="1"/>
          </p:cNvSpPr>
          <p:nvPr>
            <p:ph type="title"/>
          </p:nvPr>
        </p:nvSpPr>
        <p:spPr>
          <a:xfrm>
            <a:off x="35496" y="-90264"/>
            <a:ext cx="8219827" cy="1143000"/>
          </a:xfrm>
        </p:spPr>
        <p:txBody>
          <a:bodyPr/>
          <a:lstStyle/>
          <a:p>
            <a:r>
              <a:rPr lang="fr-FR" sz="3200" b="1" dirty="0">
                <a:solidFill>
                  <a:srgbClr val="0A6CC6"/>
                </a:solidFill>
              </a:rPr>
              <a:t>Dashboard </a:t>
            </a:r>
          </a:p>
        </p:txBody>
      </p:sp>
      <p:pic>
        <p:nvPicPr>
          <p:cNvPr id="4" name="Image 3">
            <a:extLst>
              <a:ext uri="{FF2B5EF4-FFF2-40B4-BE49-F238E27FC236}">
                <a16:creationId xmlns:a16="http://schemas.microsoft.com/office/drawing/2014/main" id="{5332E68D-343D-2113-5623-CF05CDCD8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44979"/>
            <a:ext cx="1763688" cy="1124744"/>
          </a:xfrm>
          <a:prstGeom prst="rect">
            <a:avLst/>
          </a:prstGeom>
        </p:spPr>
      </p:pic>
      <p:sp>
        <p:nvSpPr>
          <p:cNvPr id="5" name="Espace réservé du numéro de diapositive 4">
            <a:extLst>
              <a:ext uri="{FF2B5EF4-FFF2-40B4-BE49-F238E27FC236}">
                <a16:creationId xmlns:a16="http://schemas.microsoft.com/office/drawing/2014/main" id="{51A11A75-1637-C91D-103F-25D292B4755B}"/>
              </a:ext>
            </a:extLst>
          </p:cNvPr>
          <p:cNvSpPr>
            <a:spLocks noGrp="1"/>
          </p:cNvSpPr>
          <p:nvPr>
            <p:ph type="sldNum" sz="quarter" idx="12"/>
          </p:nvPr>
        </p:nvSpPr>
        <p:spPr/>
        <p:txBody>
          <a:bodyPr/>
          <a:lstStyle/>
          <a:p>
            <a:fld id="{0AA9AEF7-6753-4DB6-926F-AD86B6E8D570}" type="slidenum">
              <a:rPr lang="ru-RU" smtClean="0"/>
              <a:pPr/>
              <a:t>15</a:t>
            </a:fld>
            <a:endParaRPr lang="ru-RU"/>
          </a:p>
        </p:txBody>
      </p:sp>
      <p:sp>
        <p:nvSpPr>
          <p:cNvPr id="6" name="Titre 1">
            <a:extLst>
              <a:ext uri="{FF2B5EF4-FFF2-40B4-BE49-F238E27FC236}">
                <a16:creationId xmlns:a16="http://schemas.microsoft.com/office/drawing/2014/main" id="{289A2EF1-F719-0F94-37E3-2E4F48BE5ED9}"/>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pic>
        <p:nvPicPr>
          <p:cNvPr id="4100" name="Picture 4" descr="Plotly - Wikipedia">
            <a:extLst>
              <a:ext uri="{FF2B5EF4-FFF2-40B4-BE49-F238E27FC236}">
                <a16:creationId xmlns:a16="http://schemas.microsoft.com/office/drawing/2014/main" id="{5EB0DA77-1AFE-1F18-B62B-B9B08FFCC1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75" t="21980" r="15018"/>
          <a:stretch/>
        </p:blipFill>
        <p:spPr bwMode="auto">
          <a:xfrm>
            <a:off x="82790" y="2106948"/>
            <a:ext cx="2073242" cy="74598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AC6F174-B8F8-DC1E-9C66-B34E5CF61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09" y="848242"/>
            <a:ext cx="1857641" cy="59276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8BA631D-C05A-FFE1-7A0D-3664A5F71C3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680" t="9680" r="9680" b="9680"/>
          <a:stretch/>
        </p:blipFill>
        <p:spPr>
          <a:xfrm>
            <a:off x="1807856" y="3228578"/>
            <a:ext cx="360000" cy="360000"/>
          </a:xfrm>
          <a:prstGeom prst="rect">
            <a:avLst/>
          </a:prstGeom>
        </p:spPr>
      </p:pic>
      <p:pic>
        <p:nvPicPr>
          <p:cNvPr id="12" name="Image 11">
            <a:extLst>
              <a:ext uri="{FF2B5EF4-FFF2-40B4-BE49-F238E27FC236}">
                <a16:creationId xmlns:a16="http://schemas.microsoft.com/office/drawing/2014/main" id="{0EE60C38-20D0-EFDE-413D-0B75050921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680" t="9680" r="9680" b="9680"/>
          <a:stretch/>
        </p:blipFill>
        <p:spPr>
          <a:xfrm>
            <a:off x="1821484" y="4982397"/>
            <a:ext cx="360000" cy="360000"/>
          </a:xfrm>
          <a:prstGeom prst="rect">
            <a:avLst/>
          </a:prstGeom>
        </p:spPr>
      </p:pic>
      <p:sp>
        <p:nvSpPr>
          <p:cNvPr id="14" name="ZoneTexte 13">
            <a:extLst>
              <a:ext uri="{FF2B5EF4-FFF2-40B4-BE49-F238E27FC236}">
                <a16:creationId xmlns:a16="http://schemas.microsoft.com/office/drawing/2014/main" id="{32F25E88-6323-0BAF-15BF-DC4B0C956A91}"/>
              </a:ext>
            </a:extLst>
          </p:cNvPr>
          <p:cNvSpPr txBox="1"/>
          <p:nvPr/>
        </p:nvSpPr>
        <p:spPr>
          <a:xfrm>
            <a:off x="2140576" y="2638742"/>
            <a:ext cx="6530008" cy="3728649"/>
          </a:xfrm>
          <a:prstGeom prst="rect">
            <a:avLst/>
          </a:prstGeom>
          <a:noFill/>
        </p:spPr>
        <p:txBody>
          <a:bodyPr wrap="square">
            <a:spAutoFit/>
          </a:bodyPr>
          <a:lstStyle/>
          <a:p>
            <a:pPr>
              <a:lnSpc>
                <a:spcPct val="150000"/>
              </a:lnSpc>
              <a:buFont typeface="Wingdings" panose="05000000000000000000" pitchFamily="2" charset="2"/>
              <a:buChar char="§"/>
            </a:pPr>
            <a:endParaRPr lang="fr-FR" sz="2000" b="0" dirty="0">
              <a:latin typeface="+mj-lt"/>
            </a:endParaRPr>
          </a:p>
          <a:p>
            <a:pPr>
              <a:lnSpc>
                <a:spcPct val="150000"/>
              </a:lnSpc>
            </a:pPr>
            <a:r>
              <a:rPr lang="fr-FR" sz="2000" b="0" dirty="0">
                <a:latin typeface="+mj-lt"/>
              </a:rPr>
              <a:t>L’application est constituée de 3 pages définies chacune dans un fichier python.</a:t>
            </a:r>
          </a:p>
          <a:p>
            <a:pPr>
              <a:lnSpc>
                <a:spcPct val="150000"/>
              </a:lnSpc>
              <a:buFont typeface="Wingdings" panose="05000000000000000000" pitchFamily="2" charset="2"/>
              <a:buChar char="§"/>
            </a:pPr>
            <a:endParaRPr lang="fr-FR" sz="2000" b="0" dirty="0">
              <a:latin typeface="+mj-lt"/>
            </a:endParaRPr>
          </a:p>
          <a:p>
            <a:pPr>
              <a:lnSpc>
                <a:spcPct val="150000"/>
              </a:lnSpc>
            </a:pPr>
            <a:endParaRPr lang="fr-FR" sz="2000" b="0" dirty="0">
              <a:latin typeface="+mj-lt"/>
            </a:endParaRPr>
          </a:p>
          <a:p>
            <a:pPr>
              <a:lnSpc>
                <a:spcPct val="150000"/>
              </a:lnSpc>
            </a:pPr>
            <a:r>
              <a:rPr lang="fr-FR" sz="2000" b="0" dirty="0">
                <a:latin typeface="+mj-lt"/>
              </a:rPr>
              <a:t>L’application effectue une requête toutes les minutes à la base de données pour afficher des données à jour à l’utilisateur</a:t>
            </a:r>
          </a:p>
        </p:txBody>
      </p:sp>
      <p:sp>
        <p:nvSpPr>
          <p:cNvPr id="16" name="ZoneTexte 15">
            <a:extLst>
              <a:ext uri="{FF2B5EF4-FFF2-40B4-BE49-F238E27FC236}">
                <a16:creationId xmlns:a16="http://schemas.microsoft.com/office/drawing/2014/main" id="{C8E20319-06CC-061D-C6F7-082902248999}"/>
              </a:ext>
            </a:extLst>
          </p:cNvPr>
          <p:cNvSpPr txBox="1"/>
          <p:nvPr/>
        </p:nvSpPr>
        <p:spPr>
          <a:xfrm>
            <a:off x="2158212" y="973921"/>
            <a:ext cx="6878284" cy="2343655"/>
          </a:xfrm>
          <a:prstGeom prst="rect">
            <a:avLst/>
          </a:prstGeom>
          <a:noFill/>
        </p:spPr>
        <p:txBody>
          <a:bodyPr wrap="square">
            <a:spAutoFit/>
          </a:bodyPr>
          <a:lstStyle/>
          <a:p>
            <a:pPr>
              <a:lnSpc>
                <a:spcPct val="150000"/>
              </a:lnSpc>
            </a:pPr>
            <a:r>
              <a:rPr lang="fr-FR" sz="2000" b="0" dirty="0">
                <a:latin typeface="+mj-lt"/>
              </a:rPr>
              <a:t>est utilisé pour créer une interface utilisateur interactive, qui permet aux utilisateurs de suivre les vols.</a:t>
            </a:r>
          </a:p>
          <a:p>
            <a:pPr>
              <a:lnSpc>
                <a:spcPct val="150000"/>
              </a:lnSpc>
            </a:pPr>
            <a:endParaRPr lang="fr-FR" sz="2000" b="0" dirty="0">
              <a:latin typeface="+mj-lt"/>
            </a:endParaRPr>
          </a:p>
          <a:p>
            <a:pPr>
              <a:lnSpc>
                <a:spcPct val="150000"/>
              </a:lnSpc>
            </a:pPr>
            <a:endParaRPr lang="fr-FR" sz="2000" b="0" dirty="0">
              <a:latin typeface="+mj-lt"/>
            </a:endParaRPr>
          </a:p>
          <a:p>
            <a:pPr>
              <a:lnSpc>
                <a:spcPct val="150000"/>
              </a:lnSpc>
            </a:pPr>
            <a:endParaRPr lang="fr-FR" sz="2000" b="0" dirty="0">
              <a:latin typeface="+mj-lt"/>
            </a:endParaRPr>
          </a:p>
        </p:txBody>
      </p:sp>
      <p:sp>
        <p:nvSpPr>
          <p:cNvPr id="17" name="ZoneTexte 16">
            <a:extLst>
              <a:ext uri="{FF2B5EF4-FFF2-40B4-BE49-F238E27FC236}">
                <a16:creationId xmlns:a16="http://schemas.microsoft.com/office/drawing/2014/main" id="{6032CA0B-AA29-90BA-1E49-7FBD49C0CE43}"/>
              </a:ext>
            </a:extLst>
          </p:cNvPr>
          <p:cNvSpPr txBox="1"/>
          <p:nvPr/>
        </p:nvSpPr>
        <p:spPr>
          <a:xfrm>
            <a:off x="2140576" y="2197950"/>
            <a:ext cx="4381520" cy="400110"/>
          </a:xfrm>
          <a:prstGeom prst="rect">
            <a:avLst/>
          </a:prstGeom>
          <a:noFill/>
        </p:spPr>
        <p:txBody>
          <a:bodyPr wrap="none" rtlCol="0">
            <a:spAutoFit/>
          </a:bodyPr>
          <a:lstStyle/>
          <a:p>
            <a:r>
              <a:rPr lang="fr-FR" sz="2000" b="0" dirty="0">
                <a:latin typeface="+mj-lt"/>
              </a:rPr>
              <a:t>est utilisé pour l’affichage des cartes </a:t>
            </a:r>
          </a:p>
        </p:txBody>
      </p:sp>
    </p:spTree>
    <p:extLst>
      <p:ext uri="{BB962C8B-B14F-4D97-AF65-F5344CB8AC3E}">
        <p14:creationId xmlns:p14="http://schemas.microsoft.com/office/powerpoint/2010/main" val="218386365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3FE92B-E478-1291-A335-E230FA53A41B}"/>
              </a:ext>
            </a:extLst>
          </p:cNvPr>
          <p:cNvSpPr>
            <a:spLocks noGrp="1"/>
          </p:cNvSpPr>
          <p:nvPr>
            <p:ph idx="1"/>
          </p:nvPr>
        </p:nvSpPr>
        <p:spPr>
          <a:xfrm>
            <a:off x="2176874" y="1272995"/>
            <a:ext cx="6787614" cy="5036325"/>
          </a:xfrm>
        </p:spPr>
        <p:txBody>
          <a:bodyPr/>
          <a:lstStyle/>
          <a:p>
            <a:pPr marL="0" indent="0" algn="just">
              <a:lnSpc>
                <a:spcPct val="150000"/>
              </a:lnSpc>
              <a:buNone/>
            </a:pPr>
            <a:endParaRPr lang="fr-FR" sz="2200" dirty="0"/>
          </a:p>
          <a:p>
            <a:pPr marL="0" indent="0" algn="just">
              <a:lnSpc>
                <a:spcPct val="150000"/>
              </a:lnSpc>
              <a:buNone/>
            </a:pPr>
            <a:r>
              <a:rPr lang="fr-FR" sz="2200" dirty="0"/>
              <a:t>Garantir que les informations de vol soient à jour en exécutant automatiquement les tâches de traitement de données nécessaires à des intervalles réguliers, et en fournissant une surveillance et une gestion efficaces des workflows et des DAG.</a:t>
            </a:r>
          </a:p>
          <a:p>
            <a:pPr marL="0" indent="0" algn="just">
              <a:lnSpc>
                <a:spcPct val="150000"/>
              </a:lnSpc>
              <a:buNone/>
            </a:pPr>
            <a:r>
              <a:rPr lang="fr-FR" sz="2200" dirty="0"/>
              <a:t>Mettre à jour les données fixes et les données variables nécessitent l’utilisation de deux </a:t>
            </a:r>
            <a:r>
              <a:rPr lang="fr-FR" sz="2200" dirty="0" err="1"/>
              <a:t>dags</a:t>
            </a:r>
            <a:r>
              <a:rPr lang="fr-FR" sz="2200" dirty="0"/>
              <a:t> :</a:t>
            </a:r>
          </a:p>
          <a:p>
            <a:pPr algn="just">
              <a:lnSpc>
                <a:spcPct val="150000"/>
              </a:lnSpc>
              <a:buFont typeface="Wingdings" panose="05000000000000000000" pitchFamily="2" charset="2"/>
              <a:buChar char="§"/>
            </a:pPr>
            <a:r>
              <a:rPr lang="fr-FR" sz="2200" dirty="0" err="1"/>
              <a:t>Airports_DAG</a:t>
            </a:r>
            <a:endParaRPr lang="fr-FR" sz="2200" dirty="0"/>
          </a:p>
          <a:p>
            <a:pPr algn="just">
              <a:lnSpc>
                <a:spcPct val="150000"/>
              </a:lnSpc>
              <a:buFont typeface="Wingdings" panose="05000000000000000000" pitchFamily="2" charset="2"/>
              <a:buChar char="§"/>
            </a:pPr>
            <a:r>
              <a:rPr lang="fr-FR" sz="2200" dirty="0" err="1"/>
              <a:t>Flights_DAg</a:t>
            </a:r>
            <a:endParaRPr lang="fr-FR" sz="2200" dirty="0"/>
          </a:p>
        </p:txBody>
      </p:sp>
      <p:pic>
        <p:nvPicPr>
          <p:cNvPr id="4" name="Image 3">
            <a:extLst>
              <a:ext uri="{FF2B5EF4-FFF2-40B4-BE49-F238E27FC236}">
                <a16:creationId xmlns:a16="http://schemas.microsoft.com/office/drawing/2014/main" id="{3680E6BC-C9A9-80C2-1708-9F3DE61B0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44979"/>
            <a:ext cx="1763688" cy="1124744"/>
          </a:xfrm>
          <a:prstGeom prst="rect">
            <a:avLst/>
          </a:prstGeom>
        </p:spPr>
      </p:pic>
      <p:sp>
        <p:nvSpPr>
          <p:cNvPr id="5" name="Espace réservé du numéro de diapositive 4">
            <a:extLst>
              <a:ext uri="{FF2B5EF4-FFF2-40B4-BE49-F238E27FC236}">
                <a16:creationId xmlns:a16="http://schemas.microsoft.com/office/drawing/2014/main" id="{E87316DB-8CCD-D55D-AEE6-AF951CC25E10}"/>
              </a:ext>
            </a:extLst>
          </p:cNvPr>
          <p:cNvSpPr>
            <a:spLocks noGrp="1"/>
          </p:cNvSpPr>
          <p:nvPr>
            <p:ph type="sldNum" sz="quarter" idx="12"/>
          </p:nvPr>
        </p:nvSpPr>
        <p:spPr/>
        <p:txBody>
          <a:bodyPr/>
          <a:lstStyle/>
          <a:p>
            <a:fld id="{0AA9AEF7-6753-4DB6-926F-AD86B6E8D570}" type="slidenum">
              <a:rPr lang="ru-RU" smtClean="0"/>
              <a:pPr/>
              <a:t>16</a:t>
            </a:fld>
            <a:endParaRPr lang="ru-RU"/>
          </a:p>
        </p:txBody>
      </p:sp>
      <p:sp>
        <p:nvSpPr>
          <p:cNvPr id="6" name="Titre 1">
            <a:extLst>
              <a:ext uri="{FF2B5EF4-FFF2-40B4-BE49-F238E27FC236}">
                <a16:creationId xmlns:a16="http://schemas.microsoft.com/office/drawing/2014/main" id="{3C4B31B2-9F68-6CF9-2BD7-D2EB797E17F9}"/>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dirty="0"/>
              <a:t>Description architecture technique</a:t>
            </a:r>
          </a:p>
        </p:txBody>
      </p:sp>
      <p:sp>
        <p:nvSpPr>
          <p:cNvPr id="7" name="ZoneTexte 6">
            <a:extLst>
              <a:ext uri="{FF2B5EF4-FFF2-40B4-BE49-F238E27FC236}">
                <a16:creationId xmlns:a16="http://schemas.microsoft.com/office/drawing/2014/main" id="{245E6A50-B464-0A65-B848-575FFA3C70DE}"/>
              </a:ext>
            </a:extLst>
          </p:cNvPr>
          <p:cNvSpPr txBox="1"/>
          <p:nvPr/>
        </p:nvSpPr>
        <p:spPr>
          <a:xfrm>
            <a:off x="107504" y="353312"/>
            <a:ext cx="6984776" cy="584775"/>
          </a:xfrm>
          <a:prstGeom prst="rect">
            <a:avLst/>
          </a:prstGeom>
          <a:noFill/>
        </p:spPr>
        <p:txBody>
          <a:bodyPr wrap="square" rtlCol="0">
            <a:spAutoFit/>
          </a:bodyPr>
          <a:lstStyle/>
          <a:p>
            <a:r>
              <a:rPr lang="fr-FR" sz="3200" dirty="0">
                <a:solidFill>
                  <a:srgbClr val="0A6CC6"/>
                </a:solidFill>
                <a:latin typeface="+mj-lt"/>
              </a:rPr>
              <a:t>Rafraîchissement des données</a:t>
            </a:r>
          </a:p>
        </p:txBody>
      </p:sp>
      <p:pic>
        <p:nvPicPr>
          <p:cNvPr id="5122" name="Picture 2" descr="Apache Airflow — Wikipédia">
            <a:extLst>
              <a:ext uri="{FF2B5EF4-FFF2-40B4-BE49-F238E27FC236}">
                <a16:creationId xmlns:a16="http://schemas.microsoft.com/office/drawing/2014/main" id="{19E21557-3E10-6F10-A843-5D5DFD608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206648"/>
            <a:ext cx="1853346" cy="71164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7FB01351-E1D7-9C96-D9DC-DF6C8CF2C893}"/>
              </a:ext>
            </a:extLst>
          </p:cNvPr>
          <p:cNvSpPr txBox="1"/>
          <p:nvPr/>
        </p:nvSpPr>
        <p:spPr>
          <a:xfrm>
            <a:off x="2193326" y="1263240"/>
            <a:ext cx="6493474" cy="577850"/>
          </a:xfrm>
          <a:prstGeom prst="rect">
            <a:avLst/>
          </a:prstGeom>
          <a:noFill/>
        </p:spPr>
        <p:txBody>
          <a:bodyPr wrap="square">
            <a:spAutoFit/>
          </a:bodyPr>
          <a:lstStyle/>
          <a:p>
            <a:pPr marL="0" indent="0" algn="just">
              <a:lnSpc>
                <a:spcPct val="150000"/>
              </a:lnSpc>
              <a:buNone/>
            </a:pPr>
            <a:r>
              <a:rPr lang="fr-FR" sz="2400" b="0" dirty="0">
                <a:latin typeface="+mj-lt"/>
              </a:rPr>
              <a:t>permet à l'application Lufthansa Track de :</a:t>
            </a:r>
          </a:p>
        </p:txBody>
      </p:sp>
      <p:pic>
        <p:nvPicPr>
          <p:cNvPr id="10" name="Image 9">
            <a:extLst>
              <a:ext uri="{FF2B5EF4-FFF2-40B4-BE49-F238E27FC236}">
                <a16:creationId xmlns:a16="http://schemas.microsoft.com/office/drawing/2014/main" id="{5011CC92-F081-0BF9-C923-878A5D5B04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1870159" y="1988880"/>
            <a:ext cx="360000" cy="360000"/>
          </a:xfrm>
          <a:prstGeom prst="rect">
            <a:avLst/>
          </a:prstGeom>
        </p:spPr>
      </p:pic>
      <p:pic>
        <p:nvPicPr>
          <p:cNvPr id="11" name="Image 10">
            <a:extLst>
              <a:ext uri="{FF2B5EF4-FFF2-40B4-BE49-F238E27FC236}">
                <a16:creationId xmlns:a16="http://schemas.microsoft.com/office/drawing/2014/main" id="{EEFABF5E-D6BA-4510-F3A3-F6563CD58A1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680" t="9680" r="9680" b="9680"/>
          <a:stretch/>
        </p:blipFill>
        <p:spPr>
          <a:xfrm>
            <a:off x="1870159" y="4581168"/>
            <a:ext cx="360000" cy="360000"/>
          </a:xfrm>
          <a:prstGeom prst="rect">
            <a:avLst/>
          </a:prstGeom>
        </p:spPr>
      </p:pic>
    </p:spTree>
    <p:extLst>
      <p:ext uri="{BB962C8B-B14F-4D97-AF65-F5344CB8AC3E}">
        <p14:creationId xmlns:p14="http://schemas.microsoft.com/office/powerpoint/2010/main" val="2846376416"/>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B1FA559-B83F-3E3D-C693-C5EF9BE89E5F}"/>
              </a:ext>
            </a:extLst>
          </p:cNvPr>
          <p:cNvSpPr>
            <a:spLocks noGrp="1"/>
          </p:cNvSpPr>
          <p:nvPr>
            <p:ph idx="1"/>
          </p:nvPr>
        </p:nvSpPr>
        <p:spPr>
          <a:xfrm>
            <a:off x="1908175" y="1600200"/>
            <a:ext cx="6778625" cy="4983162"/>
          </a:xfrm>
        </p:spPr>
        <p:txBody>
          <a:bodyPr/>
          <a:lstStyle/>
          <a:p>
            <a:r>
              <a:rPr lang="fr-FR" sz="2800" dirty="0" err="1"/>
              <a:t>Airports_DAG</a:t>
            </a:r>
            <a:r>
              <a:rPr lang="fr-FR" sz="2800" dirty="0"/>
              <a:t>:</a:t>
            </a:r>
          </a:p>
          <a:p>
            <a:endParaRPr lang="fr-FR" dirty="0"/>
          </a:p>
        </p:txBody>
      </p:sp>
      <p:pic>
        <p:nvPicPr>
          <p:cNvPr id="7" name="Image 6">
            <a:extLst>
              <a:ext uri="{FF2B5EF4-FFF2-40B4-BE49-F238E27FC236}">
                <a16:creationId xmlns:a16="http://schemas.microsoft.com/office/drawing/2014/main" id="{CFD57BE6-B705-767A-F72B-5EBAB18A9F50}"/>
              </a:ext>
            </a:extLst>
          </p:cNvPr>
          <p:cNvPicPr>
            <a:picLocks noChangeAspect="1"/>
          </p:cNvPicPr>
          <p:nvPr/>
        </p:nvPicPr>
        <p:blipFill rotWithShape="1">
          <a:blip r:embed="rId3">
            <a:extLst>
              <a:ext uri="{28A0092B-C50C-407E-A947-70E740481C1C}">
                <a14:useLocalDpi xmlns:a14="http://schemas.microsoft.com/office/drawing/2010/main" val="0"/>
              </a:ext>
            </a:extLst>
          </a:blip>
          <a:srcRect b="19836"/>
          <a:stretch/>
        </p:blipFill>
        <p:spPr>
          <a:xfrm>
            <a:off x="-4584" y="2904036"/>
            <a:ext cx="9139297" cy="1928980"/>
          </a:xfrm>
          <a:prstGeom prst="rect">
            <a:avLst/>
          </a:prstGeom>
        </p:spPr>
      </p:pic>
      <p:sp>
        <p:nvSpPr>
          <p:cNvPr id="2" name="Espace réservé du numéro de diapositive 1">
            <a:extLst>
              <a:ext uri="{FF2B5EF4-FFF2-40B4-BE49-F238E27FC236}">
                <a16:creationId xmlns:a16="http://schemas.microsoft.com/office/drawing/2014/main" id="{1FEF6FDB-66EF-C3C6-6815-17EBFDF148C9}"/>
              </a:ext>
            </a:extLst>
          </p:cNvPr>
          <p:cNvSpPr>
            <a:spLocks noGrp="1"/>
          </p:cNvSpPr>
          <p:nvPr>
            <p:ph type="sldNum" sz="quarter" idx="12"/>
          </p:nvPr>
        </p:nvSpPr>
        <p:spPr/>
        <p:txBody>
          <a:bodyPr/>
          <a:lstStyle/>
          <a:p>
            <a:fld id="{0AA9AEF7-6753-4DB6-926F-AD86B6E8D570}" type="slidenum">
              <a:rPr lang="ru-RU" smtClean="0"/>
              <a:pPr/>
              <a:t>17</a:t>
            </a:fld>
            <a:endParaRPr lang="ru-RU"/>
          </a:p>
        </p:txBody>
      </p:sp>
      <p:sp>
        <p:nvSpPr>
          <p:cNvPr id="4" name="Titre 1">
            <a:extLst>
              <a:ext uri="{FF2B5EF4-FFF2-40B4-BE49-F238E27FC236}">
                <a16:creationId xmlns:a16="http://schemas.microsoft.com/office/drawing/2014/main" id="{7DFBFC47-83EE-EB8E-A133-22CAFF0CE3DB}"/>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dirty="0"/>
              <a:t>Description architecture technique</a:t>
            </a:r>
          </a:p>
        </p:txBody>
      </p:sp>
      <p:sp>
        <p:nvSpPr>
          <p:cNvPr id="10" name="ZoneTexte 9">
            <a:extLst>
              <a:ext uri="{FF2B5EF4-FFF2-40B4-BE49-F238E27FC236}">
                <a16:creationId xmlns:a16="http://schemas.microsoft.com/office/drawing/2014/main" id="{0CA4F981-1159-F019-DDA2-FCE9E3CCC0A7}"/>
              </a:ext>
            </a:extLst>
          </p:cNvPr>
          <p:cNvSpPr txBox="1"/>
          <p:nvPr/>
        </p:nvSpPr>
        <p:spPr>
          <a:xfrm>
            <a:off x="35496" y="-99392"/>
            <a:ext cx="4896544" cy="584775"/>
          </a:xfrm>
          <a:prstGeom prst="rect">
            <a:avLst/>
          </a:prstGeom>
          <a:noFill/>
        </p:spPr>
        <p:txBody>
          <a:bodyPr wrap="square" rtlCol="0">
            <a:spAutoFit/>
          </a:bodyPr>
          <a:lstStyle/>
          <a:p>
            <a:r>
              <a:rPr lang="fr-FR" sz="3200" dirty="0">
                <a:solidFill>
                  <a:srgbClr val="0A6CC6"/>
                </a:solidFill>
                <a:latin typeface="+mj-lt"/>
              </a:rPr>
              <a:t>Interface </a:t>
            </a:r>
            <a:r>
              <a:rPr lang="fr-FR" sz="3200" dirty="0" err="1">
                <a:solidFill>
                  <a:srgbClr val="0A6CC6"/>
                </a:solidFill>
                <a:latin typeface="+mj-lt"/>
              </a:rPr>
              <a:t>Airflow</a:t>
            </a:r>
            <a:endParaRPr lang="fr-FR" sz="3200" dirty="0">
              <a:solidFill>
                <a:srgbClr val="0A6CC6"/>
              </a:solidFill>
              <a:latin typeface="+mj-lt"/>
            </a:endParaRPr>
          </a:p>
        </p:txBody>
      </p:sp>
      <p:pic>
        <p:nvPicPr>
          <p:cNvPr id="14" name="Image 13">
            <a:extLst>
              <a:ext uri="{FF2B5EF4-FFF2-40B4-BE49-F238E27FC236}">
                <a16:creationId xmlns:a16="http://schemas.microsoft.com/office/drawing/2014/main" id="{9A266F8D-497C-8DCD-B85E-08BE9ED1E7AC}"/>
              </a:ext>
            </a:extLst>
          </p:cNvPr>
          <p:cNvPicPr>
            <a:picLocks noChangeAspect="1"/>
          </p:cNvPicPr>
          <p:nvPr/>
        </p:nvPicPr>
        <p:blipFill rotWithShape="1">
          <a:blip r:embed="rId4"/>
          <a:srcRect t="13571" b="37400"/>
          <a:stretch/>
        </p:blipFill>
        <p:spPr>
          <a:xfrm>
            <a:off x="-3388" y="404664"/>
            <a:ext cx="9144000" cy="2521774"/>
          </a:xfrm>
          <a:prstGeom prst="rect">
            <a:avLst/>
          </a:prstGeom>
        </p:spPr>
      </p:pic>
      <p:pic>
        <p:nvPicPr>
          <p:cNvPr id="15" name="Image 14">
            <a:extLst>
              <a:ext uri="{FF2B5EF4-FFF2-40B4-BE49-F238E27FC236}">
                <a16:creationId xmlns:a16="http://schemas.microsoft.com/office/drawing/2014/main" id="{6753A4B0-B883-BB6D-7C65-D88B1D58ECE9}"/>
              </a:ext>
            </a:extLst>
          </p:cNvPr>
          <p:cNvPicPr>
            <a:picLocks noChangeAspect="1"/>
          </p:cNvPicPr>
          <p:nvPr/>
        </p:nvPicPr>
        <p:blipFill rotWithShape="1">
          <a:blip r:embed="rId5">
            <a:extLst>
              <a:ext uri="{28A0092B-C50C-407E-A947-70E740481C1C}">
                <a14:useLocalDpi xmlns:a14="http://schemas.microsoft.com/office/drawing/2010/main" val="0"/>
              </a:ext>
            </a:extLst>
          </a:blip>
          <a:srcRect b="13169"/>
          <a:stretch/>
        </p:blipFill>
        <p:spPr>
          <a:xfrm>
            <a:off x="0" y="4637409"/>
            <a:ext cx="8967876" cy="2156018"/>
          </a:xfrm>
          <a:prstGeom prst="rect">
            <a:avLst/>
          </a:prstGeom>
        </p:spPr>
      </p:pic>
    </p:spTree>
    <p:extLst>
      <p:ext uri="{BB962C8B-B14F-4D97-AF65-F5344CB8AC3E}">
        <p14:creationId xmlns:p14="http://schemas.microsoft.com/office/powerpoint/2010/main" val="33073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74025"/>
            <a:ext cx="4030662" cy="649287"/>
          </a:xfrm>
        </p:spPr>
        <p:txBody>
          <a:bodyPr/>
          <a:lstStyle/>
          <a:p>
            <a:r>
              <a:rPr lang="en-US" dirty="0">
                <a:solidFill>
                  <a:srgbClr val="0A6CC6"/>
                </a:solidFill>
              </a:rPr>
              <a:t>PLAN </a:t>
            </a:r>
            <a:endParaRPr lang="uk-UA" dirty="0">
              <a:solidFill>
                <a:srgbClr val="0A6CC6"/>
              </a:solidFill>
            </a:endParaRPr>
          </a:p>
        </p:txBody>
      </p:sp>
      <p:sp>
        <p:nvSpPr>
          <p:cNvPr id="36867" name="Rectangle 3"/>
          <p:cNvSpPr>
            <a:spLocks noGrp="1" noChangeArrowheads="1"/>
          </p:cNvSpPr>
          <p:nvPr>
            <p:ph type="body" idx="1"/>
          </p:nvPr>
        </p:nvSpPr>
        <p:spPr>
          <a:xfrm>
            <a:off x="1043608" y="912663"/>
            <a:ext cx="7778750" cy="4846555"/>
          </a:xfrm>
        </p:spPr>
        <p:txBody>
          <a:bodyPr/>
          <a:lstStyle/>
          <a:p>
            <a:pPr marL="0" indent="0">
              <a:lnSpc>
                <a:spcPct val="250000"/>
              </a:lnSpc>
              <a:buNone/>
            </a:pPr>
            <a:r>
              <a:rPr lang="fr-FR" altLang="ko-KR" b="1" dirty="0">
                <a:ea typeface="굴림" charset="-127"/>
              </a:rPr>
              <a:t>Introduction</a:t>
            </a:r>
          </a:p>
          <a:p>
            <a:pPr marL="0" indent="0">
              <a:lnSpc>
                <a:spcPct val="250000"/>
              </a:lnSpc>
              <a:buNone/>
            </a:pPr>
            <a:r>
              <a:rPr lang="fr-FR" altLang="ko-KR" b="1" dirty="0">
                <a:ea typeface="굴림" charset="-127"/>
              </a:rPr>
              <a:t>Description de l’architecture technique</a:t>
            </a:r>
          </a:p>
          <a:p>
            <a:pPr marL="0" indent="0">
              <a:lnSpc>
                <a:spcPct val="250000"/>
              </a:lnSpc>
              <a:buNone/>
            </a:pPr>
            <a:r>
              <a:rPr lang="fr-FR" altLang="ko-KR" sz="3200" b="1" dirty="0">
                <a:solidFill>
                  <a:srgbClr val="C00000"/>
                </a:solidFill>
                <a:ea typeface="굴림" charset="-127"/>
              </a:rPr>
              <a:t>Démonstration de l'application</a:t>
            </a:r>
          </a:p>
          <a:p>
            <a:pPr marL="0" indent="0">
              <a:lnSpc>
                <a:spcPct val="250000"/>
              </a:lnSpc>
              <a:buNone/>
            </a:pPr>
            <a:r>
              <a:rPr lang="fr-FR" altLang="ko-KR" b="1" dirty="0">
                <a:ea typeface="굴림" charset="-127"/>
              </a:rPr>
              <a:t>Conclusion</a:t>
            </a:r>
          </a:p>
        </p:txBody>
      </p:sp>
      <p:pic>
        <p:nvPicPr>
          <p:cNvPr id="3" name="Image 2" descr="Une image contenant logo&#10;&#10;Description générée automatiquement">
            <a:extLst>
              <a:ext uri="{FF2B5EF4-FFF2-40B4-BE49-F238E27FC236}">
                <a16:creationId xmlns:a16="http://schemas.microsoft.com/office/drawing/2014/main" id="{AEEB74EF-2385-B7DC-51B3-4845DFB2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520" y="106352"/>
            <a:ext cx="1504019" cy="1306424"/>
          </a:xfrm>
          <a:prstGeom prst="rect">
            <a:avLst/>
          </a:prstGeom>
        </p:spPr>
      </p:pic>
      <p:pic>
        <p:nvPicPr>
          <p:cNvPr id="4" name="Image 3">
            <a:extLst>
              <a:ext uri="{FF2B5EF4-FFF2-40B4-BE49-F238E27FC236}">
                <a16:creationId xmlns:a16="http://schemas.microsoft.com/office/drawing/2014/main" id="{8FBB1CC7-EB89-9DE6-635B-F1B29F92E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1484824"/>
            <a:ext cx="360000" cy="360000"/>
          </a:xfrm>
          <a:prstGeom prst="rect">
            <a:avLst/>
          </a:prstGeom>
        </p:spPr>
      </p:pic>
      <p:pic>
        <p:nvPicPr>
          <p:cNvPr id="5" name="Image 4">
            <a:extLst>
              <a:ext uri="{FF2B5EF4-FFF2-40B4-BE49-F238E27FC236}">
                <a16:creationId xmlns:a16="http://schemas.microsoft.com/office/drawing/2014/main" id="{3F13571B-3E4F-B4D8-07EA-AFF81C623B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2635835"/>
            <a:ext cx="360000" cy="360000"/>
          </a:xfrm>
          <a:prstGeom prst="rect">
            <a:avLst/>
          </a:prstGeom>
        </p:spPr>
      </p:pic>
      <p:pic>
        <p:nvPicPr>
          <p:cNvPr id="6" name="Image 5">
            <a:extLst>
              <a:ext uri="{FF2B5EF4-FFF2-40B4-BE49-F238E27FC236}">
                <a16:creationId xmlns:a16="http://schemas.microsoft.com/office/drawing/2014/main" id="{69724A33-1E01-C87C-5362-7025B1F7B2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3862166"/>
            <a:ext cx="360000" cy="360000"/>
          </a:xfrm>
          <a:prstGeom prst="rect">
            <a:avLst/>
          </a:prstGeom>
        </p:spPr>
      </p:pic>
      <p:pic>
        <p:nvPicPr>
          <p:cNvPr id="8" name="Image 7">
            <a:extLst>
              <a:ext uri="{FF2B5EF4-FFF2-40B4-BE49-F238E27FC236}">
                <a16:creationId xmlns:a16="http://schemas.microsoft.com/office/drawing/2014/main" id="{310C8522-4255-F4A2-51E1-A96FE0B92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5088497"/>
            <a:ext cx="360000" cy="360000"/>
          </a:xfrm>
          <a:prstGeom prst="rect">
            <a:avLst/>
          </a:prstGeom>
        </p:spPr>
      </p:pic>
    </p:spTree>
    <p:extLst>
      <p:ext uri="{BB962C8B-B14F-4D97-AF65-F5344CB8AC3E}">
        <p14:creationId xmlns:p14="http://schemas.microsoft.com/office/powerpoint/2010/main" val="4272921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BC774532-5E06-6104-CF74-3BDDFEDAB3A7}"/>
              </a:ext>
            </a:extLst>
          </p:cNvPr>
          <p:cNvGrpSpPr/>
          <p:nvPr/>
        </p:nvGrpSpPr>
        <p:grpSpPr>
          <a:xfrm>
            <a:off x="395536" y="947629"/>
            <a:ext cx="8514870" cy="1653219"/>
            <a:chOff x="395536" y="947629"/>
            <a:chExt cx="8514870" cy="1653219"/>
          </a:xfrm>
        </p:grpSpPr>
        <p:sp>
          <p:nvSpPr>
            <p:cNvPr id="15" name="Rectangle : coins arrondis 14">
              <a:extLst>
                <a:ext uri="{FF2B5EF4-FFF2-40B4-BE49-F238E27FC236}">
                  <a16:creationId xmlns:a16="http://schemas.microsoft.com/office/drawing/2014/main" id="{F7CA67BF-20A4-CBE8-C6EE-93DDD25C9031}"/>
                </a:ext>
              </a:extLst>
            </p:cNvPr>
            <p:cNvSpPr/>
            <p:nvPr/>
          </p:nvSpPr>
          <p:spPr bwMode="auto">
            <a:xfrm>
              <a:off x="3059832" y="947629"/>
              <a:ext cx="3240360" cy="609163"/>
            </a:xfrm>
            <a:prstGeom prst="roundRect">
              <a:avLst/>
            </a:prstGeom>
            <a:solidFill>
              <a:srgbClr val="FFC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2400" dirty="0">
                  <a:solidFill>
                    <a:schemeClr val="tx2"/>
                  </a:solidFill>
                  <a:latin typeface="+mj-lt"/>
                </a:rPr>
                <a:t>Lufthansa Track</a:t>
              </a:r>
              <a:endParaRPr kumimoji="0" lang="fr-FR" sz="2400" b="1" i="0" u="none" strike="noStrike" cap="none" normalizeH="0" baseline="0" dirty="0">
                <a:ln>
                  <a:noFill/>
                </a:ln>
                <a:solidFill>
                  <a:schemeClr val="tx2"/>
                </a:solidFill>
                <a:effectLst/>
                <a:latin typeface="+mj-lt"/>
              </a:endParaRPr>
            </a:p>
          </p:txBody>
        </p:sp>
        <p:sp>
          <p:nvSpPr>
            <p:cNvPr id="16" name="Rectangle : coins arrondis 15">
              <a:extLst>
                <a:ext uri="{FF2B5EF4-FFF2-40B4-BE49-F238E27FC236}">
                  <a16:creationId xmlns:a16="http://schemas.microsoft.com/office/drawing/2014/main" id="{1CB75BD6-E77F-2C0D-D097-02726BBDC277}"/>
                </a:ext>
              </a:extLst>
            </p:cNvPr>
            <p:cNvSpPr/>
            <p:nvPr/>
          </p:nvSpPr>
          <p:spPr bwMode="auto">
            <a:xfrm>
              <a:off x="395536" y="2060848"/>
              <a:ext cx="2340000" cy="540000"/>
            </a:xfrm>
            <a:prstGeom prst="roundRect">
              <a:avLst/>
            </a:prstGeom>
            <a:solidFill>
              <a:srgbClr val="0A6C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200" b="1" i="0" u="none" strike="noStrike" cap="none" normalizeH="0" baseline="0" dirty="0">
                  <a:ln>
                    <a:noFill/>
                  </a:ln>
                  <a:solidFill>
                    <a:schemeClr val="bg1"/>
                  </a:solidFill>
                  <a:effectLst/>
                  <a:latin typeface="+mj-lt"/>
                </a:rPr>
                <a:t>Home </a:t>
              </a:r>
            </a:p>
          </p:txBody>
        </p:sp>
        <p:sp>
          <p:nvSpPr>
            <p:cNvPr id="17" name="Rectangle : coins arrondis 16">
              <a:extLst>
                <a:ext uri="{FF2B5EF4-FFF2-40B4-BE49-F238E27FC236}">
                  <a16:creationId xmlns:a16="http://schemas.microsoft.com/office/drawing/2014/main" id="{14DEB376-4105-30A4-163A-BF855D1A37B5}"/>
                </a:ext>
              </a:extLst>
            </p:cNvPr>
            <p:cNvSpPr/>
            <p:nvPr/>
          </p:nvSpPr>
          <p:spPr bwMode="auto">
            <a:xfrm>
              <a:off x="3482971" y="2060848"/>
              <a:ext cx="2340000" cy="540000"/>
            </a:xfrm>
            <a:prstGeom prst="roundRect">
              <a:avLst/>
            </a:prstGeom>
            <a:solidFill>
              <a:srgbClr val="0A6C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200" b="1" i="0" u="none" strike="noStrike" cap="none" normalizeH="0" baseline="0" dirty="0" err="1">
                  <a:ln>
                    <a:noFill/>
                  </a:ln>
                  <a:solidFill>
                    <a:schemeClr val="bg1"/>
                  </a:solidFill>
                  <a:effectLst/>
                  <a:latin typeface="+mj-lt"/>
                </a:rPr>
                <a:t>Fligth</a:t>
              </a:r>
              <a:r>
                <a:rPr kumimoji="0" lang="fr-FR" sz="2200" b="1" i="0" u="none" strike="noStrike" cap="none" normalizeH="0" baseline="0" dirty="0">
                  <a:ln>
                    <a:noFill/>
                  </a:ln>
                  <a:solidFill>
                    <a:schemeClr val="bg1"/>
                  </a:solidFill>
                  <a:effectLst/>
                  <a:latin typeface="+mj-lt"/>
                </a:rPr>
                <a:t> by route</a:t>
              </a:r>
            </a:p>
          </p:txBody>
        </p:sp>
        <p:sp>
          <p:nvSpPr>
            <p:cNvPr id="18" name="Rectangle : coins arrondis 17">
              <a:extLst>
                <a:ext uri="{FF2B5EF4-FFF2-40B4-BE49-F238E27FC236}">
                  <a16:creationId xmlns:a16="http://schemas.microsoft.com/office/drawing/2014/main" id="{764B6490-742A-958F-C35E-7C5F5E2575D2}"/>
                </a:ext>
              </a:extLst>
            </p:cNvPr>
            <p:cNvSpPr/>
            <p:nvPr/>
          </p:nvSpPr>
          <p:spPr bwMode="auto">
            <a:xfrm>
              <a:off x="6570406" y="2060848"/>
              <a:ext cx="2340000" cy="540000"/>
            </a:xfrm>
            <a:prstGeom prst="roundRect">
              <a:avLst/>
            </a:prstGeom>
            <a:solidFill>
              <a:srgbClr val="0A6C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200" b="1" i="0" u="none" strike="noStrike" cap="none" normalizeH="0" baseline="0" dirty="0">
                  <a:ln>
                    <a:noFill/>
                  </a:ln>
                  <a:solidFill>
                    <a:schemeClr val="bg1"/>
                  </a:solidFill>
                  <a:effectLst/>
                  <a:latin typeface="+mj-lt"/>
                </a:rPr>
                <a:t>Flight </a:t>
              </a:r>
              <a:r>
                <a:rPr kumimoji="0" lang="fr-FR" sz="2200" b="1" i="0" u="none" strike="noStrike" cap="none" normalizeH="0" baseline="0" dirty="0" err="1">
                  <a:ln>
                    <a:noFill/>
                  </a:ln>
                  <a:solidFill>
                    <a:schemeClr val="bg1"/>
                  </a:solidFill>
                  <a:effectLst/>
                  <a:latin typeface="+mj-lt"/>
                </a:rPr>
                <a:t>status</a:t>
              </a:r>
              <a:endParaRPr kumimoji="0" lang="fr-FR" sz="2200" b="1" i="0" u="none" strike="noStrike" cap="none" normalizeH="0" baseline="0" dirty="0">
                <a:ln>
                  <a:noFill/>
                </a:ln>
                <a:solidFill>
                  <a:schemeClr val="bg1"/>
                </a:solidFill>
                <a:effectLst/>
                <a:latin typeface="+mj-lt"/>
              </a:endParaRPr>
            </a:p>
          </p:txBody>
        </p:sp>
        <p:cxnSp>
          <p:nvCxnSpPr>
            <p:cNvPr id="22" name="Connecteur : en angle 21">
              <a:extLst>
                <a:ext uri="{FF2B5EF4-FFF2-40B4-BE49-F238E27FC236}">
                  <a16:creationId xmlns:a16="http://schemas.microsoft.com/office/drawing/2014/main" id="{CCC39E0F-7774-AB9E-4582-A06F1FF389C1}"/>
                </a:ext>
              </a:extLst>
            </p:cNvPr>
            <p:cNvCxnSpPr>
              <a:cxnSpLocks/>
            </p:cNvCxnSpPr>
            <p:nvPr/>
          </p:nvCxnSpPr>
          <p:spPr bwMode="auto">
            <a:xfrm>
              <a:off x="4644008" y="1546408"/>
              <a:ext cx="3096344" cy="540000"/>
            </a:xfrm>
            <a:prstGeom prst="bentConnector3">
              <a:avLst>
                <a:gd name="adj1" fmla="val 99884"/>
              </a:avLst>
            </a:prstGeom>
            <a:ln w="57150">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27" name="Connecteur : en angle 26">
              <a:extLst>
                <a:ext uri="{FF2B5EF4-FFF2-40B4-BE49-F238E27FC236}">
                  <a16:creationId xmlns:a16="http://schemas.microsoft.com/office/drawing/2014/main" id="{78B5B6AC-BD77-A0E2-47CB-8FFC6B5AEA45}"/>
                </a:ext>
              </a:extLst>
            </p:cNvPr>
            <p:cNvCxnSpPr>
              <a:cxnSpLocks/>
            </p:cNvCxnSpPr>
            <p:nvPr/>
          </p:nvCxnSpPr>
          <p:spPr bwMode="auto">
            <a:xfrm rot="10800000" flipV="1">
              <a:off x="1475656" y="1555784"/>
              <a:ext cx="3168000" cy="540000"/>
            </a:xfrm>
            <a:prstGeom prst="bentConnector3">
              <a:avLst>
                <a:gd name="adj1" fmla="val 99516"/>
              </a:avLst>
            </a:prstGeom>
            <a:ln w="57150">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1EC68021-015B-40C9-D4AD-73CE354B0378}"/>
                </a:ext>
              </a:extLst>
            </p:cNvPr>
            <p:cNvCxnSpPr>
              <a:cxnSpLocks/>
            </p:cNvCxnSpPr>
            <p:nvPr/>
          </p:nvCxnSpPr>
          <p:spPr bwMode="auto">
            <a:xfrm>
              <a:off x="4674677" y="1544435"/>
              <a:ext cx="0" cy="504056"/>
            </a:xfrm>
            <a:prstGeom prst="straightConnector1">
              <a:avLst/>
            </a:prstGeom>
            <a:solidFill>
              <a:schemeClr val="accent1"/>
            </a:solidFill>
            <a:ln w="57150" cap="flat" cmpd="sng" algn="ctr">
              <a:solidFill>
                <a:srgbClr val="FFC000"/>
              </a:solidFill>
              <a:prstDash val="solid"/>
              <a:round/>
              <a:headEnd type="none" w="med" len="med"/>
              <a:tailEnd type="triangle"/>
            </a:ln>
            <a:effectLst/>
          </p:spPr>
        </p:cxnSp>
      </p:grpSp>
      <p:sp>
        <p:nvSpPr>
          <p:cNvPr id="34" name="Rectangle : coins arrondis 33">
            <a:extLst>
              <a:ext uri="{FF2B5EF4-FFF2-40B4-BE49-F238E27FC236}">
                <a16:creationId xmlns:a16="http://schemas.microsoft.com/office/drawing/2014/main" id="{6EDF0203-DF85-4171-436A-536784076E62}"/>
              </a:ext>
            </a:extLst>
          </p:cNvPr>
          <p:cNvSpPr/>
          <p:nvPr/>
        </p:nvSpPr>
        <p:spPr bwMode="auto">
          <a:xfrm>
            <a:off x="6300192" y="2854604"/>
            <a:ext cx="2700000" cy="2916000"/>
          </a:xfrm>
          <a:prstGeom prst="roundRect">
            <a:avLst/>
          </a:prstGeom>
          <a:noFill/>
          <a:ln w="57150" cap="flat" cmpd="sng" algn="ctr">
            <a:solidFill>
              <a:srgbClr val="0A6CC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fr-FR" sz="1600" b="0" dirty="0">
              <a:solidFill>
                <a:schemeClr val="tx2"/>
              </a:solidFill>
              <a:latin typeface="+mj-lt"/>
            </a:endParaRPr>
          </a:p>
          <a:p>
            <a:pPr algn="just"/>
            <a:r>
              <a:rPr lang="fr-FR" sz="1600" b="0" dirty="0">
                <a:solidFill>
                  <a:schemeClr val="tx2"/>
                </a:solidFill>
                <a:latin typeface="+mj-lt"/>
              </a:rPr>
              <a:t>Suivi de vol en direct sur une carte interactive, permettant aux utilisateurs de voir la position actuelle de l'avion, sa vitesse, son altitude et sa direction,</a:t>
            </a:r>
          </a:p>
        </p:txBody>
      </p:sp>
      <p:sp>
        <p:nvSpPr>
          <p:cNvPr id="35" name="Rectangle : coins arrondis 34">
            <a:extLst>
              <a:ext uri="{FF2B5EF4-FFF2-40B4-BE49-F238E27FC236}">
                <a16:creationId xmlns:a16="http://schemas.microsoft.com/office/drawing/2014/main" id="{741F8BCA-A8FC-9DAF-FA60-72C1316C4A42}"/>
              </a:ext>
            </a:extLst>
          </p:cNvPr>
          <p:cNvSpPr/>
          <p:nvPr/>
        </p:nvSpPr>
        <p:spPr bwMode="auto">
          <a:xfrm>
            <a:off x="3293656" y="2856337"/>
            <a:ext cx="2700000" cy="2916000"/>
          </a:xfrm>
          <a:prstGeom prst="roundRect">
            <a:avLst/>
          </a:prstGeom>
          <a:noFill/>
          <a:ln w="57150" cap="flat" cmpd="sng" algn="ctr">
            <a:solidFill>
              <a:srgbClr val="0A6CC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fr-FR" sz="1600" b="0" dirty="0">
              <a:solidFill>
                <a:schemeClr val="tx2"/>
              </a:solidFill>
              <a:latin typeface="+mj-lt"/>
            </a:endParaRPr>
          </a:p>
          <a:p>
            <a:pPr algn="just"/>
            <a:r>
              <a:rPr lang="fr-FR" sz="1600" b="0" dirty="0">
                <a:solidFill>
                  <a:schemeClr val="tx2"/>
                </a:solidFill>
                <a:latin typeface="+mj-lt"/>
              </a:rPr>
              <a:t>Recherche de vols par aéroport de départ et d'arrivée, permettant de filtrer les résultats de vol en fonction des préférences de l'utilisateur</a:t>
            </a:r>
          </a:p>
        </p:txBody>
      </p:sp>
      <p:sp>
        <p:nvSpPr>
          <p:cNvPr id="36" name="Rectangle : coins arrondis 35">
            <a:extLst>
              <a:ext uri="{FF2B5EF4-FFF2-40B4-BE49-F238E27FC236}">
                <a16:creationId xmlns:a16="http://schemas.microsoft.com/office/drawing/2014/main" id="{27DF77A1-DFAF-1DE6-4534-46A868C9FD61}"/>
              </a:ext>
            </a:extLst>
          </p:cNvPr>
          <p:cNvSpPr/>
          <p:nvPr/>
        </p:nvSpPr>
        <p:spPr bwMode="auto">
          <a:xfrm>
            <a:off x="216583" y="2856337"/>
            <a:ext cx="2700000" cy="2914267"/>
          </a:xfrm>
          <a:prstGeom prst="roundRect">
            <a:avLst/>
          </a:prstGeom>
          <a:noFill/>
          <a:ln w="57150" cap="flat" cmpd="sng" algn="ctr">
            <a:solidFill>
              <a:srgbClr val="0A6CC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fr-FR" sz="1600" b="0" i="0" u="none" strike="noStrike" cap="none" normalizeH="0" baseline="0" dirty="0">
                <a:ln>
                  <a:noFill/>
                </a:ln>
                <a:solidFill>
                  <a:schemeClr val="tx2"/>
                </a:solidFill>
                <a:effectLst/>
                <a:latin typeface="+mj-lt"/>
                <a:cs typeface="Arial" panose="020B0604020202020204" pitchFamily="34" charset="0"/>
              </a:rPr>
              <a:t>Afficher tous les aéroports et les informations relatives sur une carte.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fr-FR" sz="1600" b="0" i="0" u="none" strike="noStrike" cap="none" normalizeH="0" baseline="0" dirty="0">
              <a:ln>
                <a:noFill/>
              </a:ln>
              <a:solidFill>
                <a:schemeClr val="tx2"/>
              </a:solidFill>
              <a:effectLst/>
              <a:latin typeface="+mj-lt"/>
              <a:cs typeface="Arial" panose="020B0604020202020204" pitchFamily="34" charset="0"/>
            </a:endParaRP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fr-FR" sz="1600" b="0" i="0" u="none" strike="noStrike" cap="none" normalizeH="0" baseline="0" dirty="0">
                <a:ln>
                  <a:noFill/>
                </a:ln>
                <a:solidFill>
                  <a:schemeClr val="tx2"/>
                </a:solidFill>
                <a:effectLst/>
                <a:latin typeface="+mj-lt"/>
                <a:cs typeface="Arial" panose="020B0604020202020204" pitchFamily="34" charset="0"/>
              </a:rPr>
              <a:t>Afficher les 5 premiers vols selon l’aéroport de départ ou d’arrivée.</a:t>
            </a:r>
          </a:p>
        </p:txBody>
      </p:sp>
      <p:sp>
        <p:nvSpPr>
          <p:cNvPr id="37" name="Titre 1">
            <a:extLst>
              <a:ext uri="{FF2B5EF4-FFF2-40B4-BE49-F238E27FC236}">
                <a16:creationId xmlns:a16="http://schemas.microsoft.com/office/drawing/2014/main" id="{00ADFC3D-A1F2-EDB6-D8C0-9B3991D770DF}"/>
              </a:ext>
            </a:extLst>
          </p:cNvPr>
          <p:cNvSpPr>
            <a:spLocks noGrp="1"/>
          </p:cNvSpPr>
          <p:nvPr>
            <p:ph type="title"/>
          </p:nvPr>
        </p:nvSpPr>
        <p:spPr>
          <a:xfrm>
            <a:off x="5076056" y="-318650"/>
            <a:ext cx="4464496" cy="1108719"/>
          </a:xfrm>
        </p:spPr>
        <p:txBody>
          <a:bodyPr/>
          <a:lstStyle/>
          <a:p>
            <a:r>
              <a:rPr lang="fr-FR" sz="2200" b="0" dirty="0"/>
              <a:t>Démonstration de l'application</a:t>
            </a:r>
          </a:p>
        </p:txBody>
      </p:sp>
    </p:spTree>
    <p:extLst>
      <p:ext uri="{BB962C8B-B14F-4D97-AF65-F5344CB8AC3E}">
        <p14:creationId xmlns:p14="http://schemas.microsoft.com/office/powerpoint/2010/main" val="247034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74025"/>
            <a:ext cx="4030662" cy="649287"/>
          </a:xfrm>
        </p:spPr>
        <p:txBody>
          <a:bodyPr/>
          <a:lstStyle/>
          <a:p>
            <a:r>
              <a:rPr lang="en-US" dirty="0">
                <a:solidFill>
                  <a:srgbClr val="0A6CC6"/>
                </a:solidFill>
              </a:rPr>
              <a:t>PLAN </a:t>
            </a:r>
            <a:endParaRPr lang="uk-UA" dirty="0">
              <a:solidFill>
                <a:srgbClr val="0A6CC6"/>
              </a:solidFill>
            </a:endParaRPr>
          </a:p>
        </p:txBody>
      </p:sp>
      <p:sp>
        <p:nvSpPr>
          <p:cNvPr id="36867" name="Rectangle 3"/>
          <p:cNvSpPr>
            <a:spLocks noGrp="1" noChangeArrowheads="1"/>
          </p:cNvSpPr>
          <p:nvPr>
            <p:ph type="body" idx="1"/>
          </p:nvPr>
        </p:nvSpPr>
        <p:spPr>
          <a:xfrm>
            <a:off x="1043608" y="912663"/>
            <a:ext cx="7778750" cy="4846555"/>
          </a:xfrm>
        </p:spPr>
        <p:txBody>
          <a:bodyPr/>
          <a:lstStyle/>
          <a:p>
            <a:pPr marL="0" indent="0">
              <a:lnSpc>
                <a:spcPct val="250000"/>
              </a:lnSpc>
              <a:buNone/>
            </a:pPr>
            <a:r>
              <a:rPr lang="fr-FR" altLang="ko-KR" b="1" dirty="0">
                <a:ea typeface="굴림" charset="-127"/>
              </a:rPr>
              <a:t>Introduction</a:t>
            </a:r>
          </a:p>
          <a:p>
            <a:pPr marL="0" indent="0">
              <a:lnSpc>
                <a:spcPct val="250000"/>
              </a:lnSpc>
              <a:buNone/>
            </a:pPr>
            <a:r>
              <a:rPr lang="fr-FR" altLang="ko-KR" b="1" dirty="0">
                <a:ea typeface="굴림" charset="-127"/>
              </a:rPr>
              <a:t>Description de l’architecture technique</a:t>
            </a:r>
          </a:p>
          <a:p>
            <a:pPr marL="0" indent="0">
              <a:lnSpc>
                <a:spcPct val="250000"/>
              </a:lnSpc>
              <a:buNone/>
            </a:pPr>
            <a:r>
              <a:rPr lang="fr-FR" altLang="ko-KR" b="1" dirty="0">
                <a:ea typeface="굴림" charset="-127"/>
              </a:rPr>
              <a:t>Démonstration de l'application</a:t>
            </a:r>
          </a:p>
          <a:p>
            <a:pPr marL="0" indent="0">
              <a:lnSpc>
                <a:spcPct val="250000"/>
              </a:lnSpc>
              <a:buNone/>
            </a:pPr>
            <a:r>
              <a:rPr lang="fr-FR" altLang="ko-KR" b="1" dirty="0">
                <a:ea typeface="굴림" charset="-127"/>
              </a:rPr>
              <a:t>Conclusion</a:t>
            </a:r>
          </a:p>
        </p:txBody>
      </p:sp>
      <p:pic>
        <p:nvPicPr>
          <p:cNvPr id="3" name="Image 2" descr="Une image contenant logo&#10;&#10;Description générée automatiquement">
            <a:extLst>
              <a:ext uri="{FF2B5EF4-FFF2-40B4-BE49-F238E27FC236}">
                <a16:creationId xmlns:a16="http://schemas.microsoft.com/office/drawing/2014/main" id="{AEEB74EF-2385-B7DC-51B3-4845DFB2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520" y="106352"/>
            <a:ext cx="1504019" cy="1306424"/>
          </a:xfrm>
          <a:prstGeom prst="rect">
            <a:avLst/>
          </a:prstGeom>
        </p:spPr>
      </p:pic>
      <p:pic>
        <p:nvPicPr>
          <p:cNvPr id="4" name="Image 3">
            <a:extLst>
              <a:ext uri="{FF2B5EF4-FFF2-40B4-BE49-F238E27FC236}">
                <a16:creationId xmlns:a16="http://schemas.microsoft.com/office/drawing/2014/main" id="{8FBB1CC7-EB89-9DE6-635B-F1B29F92E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1484824"/>
            <a:ext cx="360000" cy="360000"/>
          </a:xfrm>
          <a:prstGeom prst="rect">
            <a:avLst/>
          </a:prstGeom>
        </p:spPr>
      </p:pic>
      <p:pic>
        <p:nvPicPr>
          <p:cNvPr id="5" name="Image 4">
            <a:extLst>
              <a:ext uri="{FF2B5EF4-FFF2-40B4-BE49-F238E27FC236}">
                <a16:creationId xmlns:a16="http://schemas.microsoft.com/office/drawing/2014/main" id="{3F13571B-3E4F-B4D8-07EA-AFF81C623B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2635835"/>
            <a:ext cx="360000" cy="360000"/>
          </a:xfrm>
          <a:prstGeom prst="rect">
            <a:avLst/>
          </a:prstGeom>
        </p:spPr>
      </p:pic>
      <p:pic>
        <p:nvPicPr>
          <p:cNvPr id="6" name="Image 5">
            <a:extLst>
              <a:ext uri="{FF2B5EF4-FFF2-40B4-BE49-F238E27FC236}">
                <a16:creationId xmlns:a16="http://schemas.microsoft.com/office/drawing/2014/main" id="{69724A33-1E01-C87C-5362-7025B1F7B2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3735773"/>
            <a:ext cx="360000" cy="360000"/>
          </a:xfrm>
          <a:prstGeom prst="rect">
            <a:avLst/>
          </a:prstGeom>
        </p:spPr>
      </p:pic>
      <p:pic>
        <p:nvPicPr>
          <p:cNvPr id="8" name="Image 7">
            <a:extLst>
              <a:ext uri="{FF2B5EF4-FFF2-40B4-BE49-F238E27FC236}">
                <a16:creationId xmlns:a16="http://schemas.microsoft.com/office/drawing/2014/main" id="{310C8522-4255-F4A2-51E1-A96FE0B92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4945202"/>
            <a:ext cx="360000" cy="3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6867">
                                            <p:txEl>
                                              <p:pRg st="0" end="0"/>
                                            </p:txEl>
                                          </p:spTgt>
                                        </p:tgtEl>
                                        <p:attrNameLst>
                                          <p:attrName>style.color</p:attrName>
                                        </p:attrNameLst>
                                      </p:cBhvr>
                                      <p:to>
                                        <a:srgbClr val="C00000"/>
                                      </p:to>
                                    </p:animClr>
                                    <p:animClr clrSpc="rgb" dir="cw">
                                      <p:cBhvr>
                                        <p:cTn id="7" dur="500" fill="hold"/>
                                        <p:tgtEl>
                                          <p:spTgt spid="36867">
                                            <p:txEl>
                                              <p:pRg st="0" end="0"/>
                                            </p:txEl>
                                          </p:spTgt>
                                        </p:tgtEl>
                                        <p:attrNameLst>
                                          <p:attrName>fillcolor</p:attrName>
                                        </p:attrNameLst>
                                      </p:cBhvr>
                                      <p:to>
                                        <a:srgbClr val="C00000"/>
                                      </p:to>
                                    </p:animClr>
                                    <p:set>
                                      <p:cBhvr>
                                        <p:cTn id="8" dur="500" fill="hold"/>
                                        <p:tgtEl>
                                          <p:spTgt spid="36867">
                                            <p:txEl>
                                              <p:pRg st="0" end="0"/>
                                            </p:txEl>
                                          </p:spTgt>
                                        </p:tgtEl>
                                        <p:attrNameLst>
                                          <p:attrName>fill.type</p:attrName>
                                        </p:attrNameLst>
                                      </p:cBhvr>
                                      <p:to>
                                        <p:strVal val="solid"/>
                                      </p:to>
                                    </p:set>
                                    <p:set>
                                      <p:cBhvr>
                                        <p:cTn id="9" dur="500" fill="hold"/>
                                        <p:tgtEl>
                                          <p:spTgt spid="3686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5E7634-FA0C-AD5E-6F61-E51C7E6A7A7D}"/>
              </a:ext>
            </a:extLst>
          </p:cNvPr>
          <p:cNvSpPr>
            <a:spLocks noGrp="1"/>
          </p:cNvSpPr>
          <p:nvPr>
            <p:ph type="title"/>
          </p:nvPr>
        </p:nvSpPr>
        <p:spPr>
          <a:xfrm>
            <a:off x="4932040" y="-315416"/>
            <a:ext cx="4464496" cy="1108719"/>
          </a:xfrm>
        </p:spPr>
        <p:txBody>
          <a:bodyPr/>
          <a:lstStyle/>
          <a:p>
            <a:r>
              <a:rPr lang="fr-FR" sz="2400" dirty="0"/>
              <a:t>Démonstration de l'application</a:t>
            </a:r>
          </a:p>
        </p:txBody>
      </p:sp>
      <p:sp>
        <p:nvSpPr>
          <p:cNvPr id="3" name="Espace réservé du numéro de diapositive 2">
            <a:extLst>
              <a:ext uri="{FF2B5EF4-FFF2-40B4-BE49-F238E27FC236}">
                <a16:creationId xmlns:a16="http://schemas.microsoft.com/office/drawing/2014/main" id="{1CC4FA41-FDFB-E3F3-B6AF-7ACA5E89E437}"/>
              </a:ext>
            </a:extLst>
          </p:cNvPr>
          <p:cNvSpPr>
            <a:spLocks noGrp="1"/>
          </p:cNvSpPr>
          <p:nvPr>
            <p:ph type="sldNum" sz="quarter" idx="12"/>
          </p:nvPr>
        </p:nvSpPr>
        <p:spPr/>
        <p:txBody>
          <a:bodyPr/>
          <a:lstStyle/>
          <a:p>
            <a:fld id="{0AA9AEF7-6753-4DB6-926F-AD86B6E8D570}" type="slidenum">
              <a:rPr lang="ru-RU" smtClean="0"/>
              <a:pPr/>
              <a:t>20</a:t>
            </a:fld>
            <a:endParaRPr lang="ru-RU"/>
          </a:p>
        </p:txBody>
      </p:sp>
      <p:pic>
        <p:nvPicPr>
          <p:cNvPr id="17" name="Image 16">
            <a:extLst>
              <a:ext uri="{FF2B5EF4-FFF2-40B4-BE49-F238E27FC236}">
                <a16:creationId xmlns:a16="http://schemas.microsoft.com/office/drawing/2014/main" id="{4B312F0D-E8B5-A73C-9C7F-E21F50DF412C}"/>
              </a:ext>
            </a:extLst>
          </p:cNvPr>
          <p:cNvPicPr>
            <a:picLocks noChangeAspect="1"/>
          </p:cNvPicPr>
          <p:nvPr/>
        </p:nvPicPr>
        <p:blipFill>
          <a:blip r:embed="rId3"/>
          <a:stretch>
            <a:fillRect/>
          </a:stretch>
        </p:blipFill>
        <p:spPr>
          <a:xfrm>
            <a:off x="0" y="513266"/>
            <a:ext cx="9144000" cy="6344734"/>
          </a:xfrm>
          <a:prstGeom prst="rect">
            <a:avLst/>
          </a:prstGeom>
        </p:spPr>
      </p:pic>
      <p:sp>
        <p:nvSpPr>
          <p:cNvPr id="9" name="Ellipse 8">
            <a:extLst>
              <a:ext uri="{FF2B5EF4-FFF2-40B4-BE49-F238E27FC236}">
                <a16:creationId xmlns:a16="http://schemas.microsoft.com/office/drawing/2014/main" id="{3C65E1A6-AE13-CC26-43A1-59EEC17CD892}"/>
              </a:ext>
            </a:extLst>
          </p:cNvPr>
          <p:cNvSpPr/>
          <p:nvPr/>
        </p:nvSpPr>
        <p:spPr bwMode="auto">
          <a:xfrm>
            <a:off x="45133" y="980728"/>
            <a:ext cx="468000" cy="444505"/>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98602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F0E022BC-E1FA-32F4-B130-12431A9D8E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924911"/>
          </a:xfrm>
        </p:spPr>
      </p:pic>
      <p:sp>
        <p:nvSpPr>
          <p:cNvPr id="4" name="AutoShape 2">
            <a:extLst>
              <a:ext uri="{FF2B5EF4-FFF2-40B4-BE49-F238E27FC236}">
                <a16:creationId xmlns:a16="http://schemas.microsoft.com/office/drawing/2014/main" id="{EB19D5E4-2D24-8184-5F93-88F1F8836C9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u numéro de diapositive 2">
            <a:extLst>
              <a:ext uri="{FF2B5EF4-FFF2-40B4-BE49-F238E27FC236}">
                <a16:creationId xmlns:a16="http://schemas.microsoft.com/office/drawing/2014/main" id="{BFC08C95-96D5-1D83-5EE2-4EFA351DCA04}"/>
              </a:ext>
            </a:extLst>
          </p:cNvPr>
          <p:cNvSpPr>
            <a:spLocks noGrp="1"/>
          </p:cNvSpPr>
          <p:nvPr>
            <p:ph type="sldNum" sz="quarter" idx="12"/>
          </p:nvPr>
        </p:nvSpPr>
        <p:spPr/>
        <p:txBody>
          <a:bodyPr/>
          <a:lstStyle/>
          <a:p>
            <a:fld id="{0AA9AEF7-6753-4DB6-926F-AD86B6E8D570}" type="slidenum">
              <a:rPr lang="ru-RU" smtClean="0"/>
              <a:pPr/>
              <a:t>21</a:t>
            </a:fld>
            <a:endParaRPr lang="ru-RU"/>
          </a:p>
        </p:txBody>
      </p:sp>
      <p:sp>
        <p:nvSpPr>
          <p:cNvPr id="10" name="Ellipse 9">
            <a:extLst>
              <a:ext uri="{FF2B5EF4-FFF2-40B4-BE49-F238E27FC236}">
                <a16:creationId xmlns:a16="http://schemas.microsoft.com/office/drawing/2014/main" id="{63F9A639-FFEA-1990-25BD-4705AEDB54E0}"/>
              </a:ext>
            </a:extLst>
          </p:cNvPr>
          <p:cNvSpPr/>
          <p:nvPr/>
        </p:nvSpPr>
        <p:spPr bwMode="auto">
          <a:xfrm>
            <a:off x="323528" y="404664"/>
            <a:ext cx="828341" cy="409568"/>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dirty="0">
              <a:ln>
                <a:noFill/>
              </a:ln>
              <a:solidFill>
                <a:schemeClr val="tx1"/>
              </a:solidFill>
              <a:effectLst/>
              <a:latin typeface="Arial" charset="0"/>
            </a:endParaRPr>
          </a:p>
        </p:txBody>
      </p:sp>
      <p:sp>
        <p:nvSpPr>
          <p:cNvPr id="11" name="Titre 1">
            <a:extLst>
              <a:ext uri="{FF2B5EF4-FFF2-40B4-BE49-F238E27FC236}">
                <a16:creationId xmlns:a16="http://schemas.microsoft.com/office/drawing/2014/main" id="{0601093F-5FFB-9A4E-5F15-C6DDB926FCC9}"/>
              </a:ext>
            </a:extLst>
          </p:cNvPr>
          <p:cNvSpPr>
            <a:spLocks noGrp="1"/>
          </p:cNvSpPr>
          <p:nvPr>
            <p:ph type="title"/>
          </p:nvPr>
        </p:nvSpPr>
        <p:spPr>
          <a:xfrm>
            <a:off x="4932040" y="-315416"/>
            <a:ext cx="4464496" cy="1108719"/>
          </a:xfrm>
        </p:spPr>
        <p:txBody>
          <a:bodyPr/>
          <a:lstStyle/>
          <a:p>
            <a:r>
              <a:rPr lang="fr-FR" sz="2400" dirty="0"/>
              <a:t>Démonstration de l'application</a:t>
            </a:r>
          </a:p>
        </p:txBody>
      </p:sp>
    </p:spTree>
    <p:extLst>
      <p:ext uri="{BB962C8B-B14F-4D97-AF65-F5344CB8AC3E}">
        <p14:creationId xmlns:p14="http://schemas.microsoft.com/office/powerpoint/2010/main" val="1862677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4" descr="Une image contenant logo&#10;&#10;Description générée automatiquement">
            <a:extLst>
              <a:ext uri="{FF2B5EF4-FFF2-40B4-BE49-F238E27FC236}">
                <a16:creationId xmlns:a16="http://schemas.microsoft.com/office/drawing/2014/main" id="{4EFBC5B6-F7B0-1421-5462-A304294CB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5733256"/>
            <a:ext cx="1763688" cy="1124744"/>
          </a:xfrm>
          <a:prstGeom prst="rect">
            <a:avLst/>
          </a:prstGeom>
          <a:noFill/>
          <a:ln w="9525">
            <a:noFill/>
            <a:miter lim="800000"/>
            <a:headEnd/>
            <a:tailEnd/>
          </a:ln>
          <a:effectLst/>
        </p:spPr>
      </p:pic>
      <p:sp>
        <p:nvSpPr>
          <p:cNvPr id="3" name="Espace réservé du numéro de diapositive 2">
            <a:extLst>
              <a:ext uri="{FF2B5EF4-FFF2-40B4-BE49-F238E27FC236}">
                <a16:creationId xmlns:a16="http://schemas.microsoft.com/office/drawing/2014/main" id="{AC2C95B4-3637-EA29-D97D-9E2ACEE37364}"/>
              </a:ext>
            </a:extLst>
          </p:cNvPr>
          <p:cNvSpPr>
            <a:spLocks noGrp="1"/>
          </p:cNvSpPr>
          <p:nvPr>
            <p:ph type="sldNum" sz="quarter" idx="12"/>
          </p:nvPr>
        </p:nvSpPr>
        <p:spPr/>
        <p:txBody>
          <a:bodyPr/>
          <a:lstStyle/>
          <a:p>
            <a:fld id="{0AA9AEF7-6753-4DB6-926F-AD86B6E8D570}" type="slidenum">
              <a:rPr lang="ru-RU" smtClean="0"/>
              <a:pPr/>
              <a:t>22</a:t>
            </a:fld>
            <a:endParaRPr lang="ru-RU"/>
          </a:p>
        </p:txBody>
      </p:sp>
      <p:pic>
        <p:nvPicPr>
          <p:cNvPr id="11" name="Espace réservé du contenu 7">
            <a:extLst>
              <a:ext uri="{FF2B5EF4-FFF2-40B4-BE49-F238E27FC236}">
                <a16:creationId xmlns:a16="http://schemas.microsoft.com/office/drawing/2014/main" id="{731B4CA3-0403-39E9-624C-F19BABF722B6}"/>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bwMode="auto">
          <a:xfrm>
            <a:off x="0" y="692696"/>
            <a:ext cx="9144000" cy="6165304"/>
          </a:xfrm>
          <a:prstGeom prst="rect">
            <a:avLst/>
          </a:prstGeom>
          <a:noFill/>
          <a:ln w="9525">
            <a:noFill/>
            <a:miter lim="800000"/>
            <a:headEnd/>
            <a:tailEnd/>
          </a:ln>
          <a:effectLst/>
        </p:spPr>
      </p:pic>
      <p:sp>
        <p:nvSpPr>
          <p:cNvPr id="12" name="Titre 1">
            <a:extLst>
              <a:ext uri="{FF2B5EF4-FFF2-40B4-BE49-F238E27FC236}">
                <a16:creationId xmlns:a16="http://schemas.microsoft.com/office/drawing/2014/main" id="{9EBA9CA8-ED56-6E47-4FF8-673AB2EAEFD5}"/>
              </a:ext>
            </a:extLst>
          </p:cNvPr>
          <p:cNvSpPr>
            <a:spLocks noGrp="1"/>
          </p:cNvSpPr>
          <p:nvPr>
            <p:ph type="title"/>
          </p:nvPr>
        </p:nvSpPr>
        <p:spPr>
          <a:xfrm>
            <a:off x="4932040" y="-315416"/>
            <a:ext cx="4464496" cy="1108719"/>
          </a:xfrm>
        </p:spPr>
        <p:txBody>
          <a:bodyPr/>
          <a:lstStyle/>
          <a:p>
            <a:r>
              <a:rPr lang="fr-FR" sz="2400" dirty="0"/>
              <a:t>Démonstration de l'application</a:t>
            </a:r>
          </a:p>
        </p:txBody>
      </p:sp>
      <p:sp>
        <p:nvSpPr>
          <p:cNvPr id="13" name="Ellipse 12">
            <a:extLst>
              <a:ext uri="{FF2B5EF4-FFF2-40B4-BE49-F238E27FC236}">
                <a16:creationId xmlns:a16="http://schemas.microsoft.com/office/drawing/2014/main" id="{3C5D937B-92D6-3D7E-464B-F23CC4CABC5E}"/>
              </a:ext>
            </a:extLst>
          </p:cNvPr>
          <p:cNvSpPr/>
          <p:nvPr/>
        </p:nvSpPr>
        <p:spPr bwMode="auto">
          <a:xfrm>
            <a:off x="1079664" y="1040036"/>
            <a:ext cx="756032" cy="444505"/>
          </a:xfrm>
          <a:prstGeom prst="ellipse">
            <a:avLst/>
          </a:prstGeom>
          <a:noFill/>
          <a:ln w="571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3312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74025"/>
            <a:ext cx="4030662" cy="649287"/>
          </a:xfrm>
        </p:spPr>
        <p:txBody>
          <a:bodyPr/>
          <a:lstStyle/>
          <a:p>
            <a:r>
              <a:rPr lang="en-US" dirty="0">
                <a:solidFill>
                  <a:srgbClr val="0A6CC6"/>
                </a:solidFill>
              </a:rPr>
              <a:t>PLAN </a:t>
            </a:r>
            <a:endParaRPr lang="uk-UA" dirty="0">
              <a:solidFill>
                <a:srgbClr val="0A6CC6"/>
              </a:solidFill>
            </a:endParaRPr>
          </a:p>
        </p:txBody>
      </p:sp>
      <p:sp>
        <p:nvSpPr>
          <p:cNvPr id="36867" name="Rectangle 3"/>
          <p:cNvSpPr>
            <a:spLocks noGrp="1" noChangeArrowheads="1"/>
          </p:cNvSpPr>
          <p:nvPr>
            <p:ph type="body" idx="1"/>
          </p:nvPr>
        </p:nvSpPr>
        <p:spPr>
          <a:xfrm>
            <a:off x="1043608" y="912663"/>
            <a:ext cx="7778750" cy="4846555"/>
          </a:xfrm>
        </p:spPr>
        <p:txBody>
          <a:bodyPr/>
          <a:lstStyle/>
          <a:p>
            <a:pPr marL="0" indent="0">
              <a:lnSpc>
                <a:spcPct val="250000"/>
              </a:lnSpc>
              <a:buNone/>
            </a:pPr>
            <a:r>
              <a:rPr lang="fr-FR" altLang="ko-KR" b="1" dirty="0">
                <a:ea typeface="굴림" charset="-127"/>
              </a:rPr>
              <a:t>Introduction</a:t>
            </a:r>
          </a:p>
          <a:p>
            <a:pPr marL="0" indent="0">
              <a:lnSpc>
                <a:spcPct val="250000"/>
              </a:lnSpc>
              <a:buNone/>
            </a:pPr>
            <a:r>
              <a:rPr lang="fr-FR" altLang="ko-KR" b="1" dirty="0">
                <a:ea typeface="굴림" charset="-127"/>
              </a:rPr>
              <a:t>Description de l’architecture technique</a:t>
            </a:r>
          </a:p>
          <a:p>
            <a:pPr marL="0" indent="0">
              <a:lnSpc>
                <a:spcPct val="250000"/>
              </a:lnSpc>
              <a:buNone/>
            </a:pPr>
            <a:r>
              <a:rPr lang="fr-FR" altLang="ko-KR" b="1" dirty="0">
                <a:ea typeface="굴림" charset="-127"/>
              </a:rPr>
              <a:t>Démonstration de l'application</a:t>
            </a:r>
          </a:p>
          <a:p>
            <a:pPr marL="0" indent="0">
              <a:lnSpc>
                <a:spcPct val="250000"/>
              </a:lnSpc>
              <a:buNone/>
            </a:pPr>
            <a:r>
              <a:rPr lang="fr-FR" altLang="ko-KR" sz="3200" b="1" dirty="0">
                <a:solidFill>
                  <a:srgbClr val="C00000"/>
                </a:solidFill>
                <a:ea typeface="굴림" charset="-127"/>
              </a:rPr>
              <a:t>Conclusion</a:t>
            </a:r>
          </a:p>
        </p:txBody>
      </p:sp>
      <p:pic>
        <p:nvPicPr>
          <p:cNvPr id="3" name="Image 2" descr="Une image contenant logo&#10;&#10;Description générée automatiquement">
            <a:extLst>
              <a:ext uri="{FF2B5EF4-FFF2-40B4-BE49-F238E27FC236}">
                <a16:creationId xmlns:a16="http://schemas.microsoft.com/office/drawing/2014/main" id="{AEEB74EF-2385-B7DC-51B3-4845DFB2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520" y="106352"/>
            <a:ext cx="1504019" cy="1306424"/>
          </a:xfrm>
          <a:prstGeom prst="rect">
            <a:avLst/>
          </a:prstGeom>
        </p:spPr>
      </p:pic>
      <p:pic>
        <p:nvPicPr>
          <p:cNvPr id="4" name="Image 3">
            <a:extLst>
              <a:ext uri="{FF2B5EF4-FFF2-40B4-BE49-F238E27FC236}">
                <a16:creationId xmlns:a16="http://schemas.microsoft.com/office/drawing/2014/main" id="{8FBB1CC7-EB89-9DE6-635B-F1B29F92E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1484824"/>
            <a:ext cx="360000" cy="360000"/>
          </a:xfrm>
          <a:prstGeom prst="rect">
            <a:avLst/>
          </a:prstGeom>
        </p:spPr>
      </p:pic>
      <p:pic>
        <p:nvPicPr>
          <p:cNvPr id="5" name="Image 4">
            <a:extLst>
              <a:ext uri="{FF2B5EF4-FFF2-40B4-BE49-F238E27FC236}">
                <a16:creationId xmlns:a16="http://schemas.microsoft.com/office/drawing/2014/main" id="{3F13571B-3E4F-B4D8-07EA-AFF81C623B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2635835"/>
            <a:ext cx="360000" cy="360000"/>
          </a:xfrm>
          <a:prstGeom prst="rect">
            <a:avLst/>
          </a:prstGeom>
        </p:spPr>
      </p:pic>
      <p:pic>
        <p:nvPicPr>
          <p:cNvPr id="6" name="Image 5">
            <a:extLst>
              <a:ext uri="{FF2B5EF4-FFF2-40B4-BE49-F238E27FC236}">
                <a16:creationId xmlns:a16="http://schemas.microsoft.com/office/drawing/2014/main" id="{69724A33-1E01-C87C-5362-7025B1F7B2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3735773"/>
            <a:ext cx="360000" cy="360000"/>
          </a:xfrm>
          <a:prstGeom prst="rect">
            <a:avLst/>
          </a:prstGeom>
        </p:spPr>
      </p:pic>
      <p:pic>
        <p:nvPicPr>
          <p:cNvPr id="8" name="Image 7">
            <a:extLst>
              <a:ext uri="{FF2B5EF4-FFF2-40B4-BE49-F238E27FC236}">
                <a16:creationId xmlns:a16="http://schemas.microsoft.com/office/drawing/2014/main" id="{310C8522-4255-F4A2-51E1-A96FE0B92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5013176"/>
            <a:ext cx="360000" cy="360000"/>
          </a:xfrm>
          <a:prstGeom prst="rect">
            <a:avLst/>
          </a:prstGeom>
        </p:spPr>
      </p:pic>
    </p:spTree>
    <p:extLst>
      <p:ext uri="{BB962C8B-B14F-4D97-AF65-F5344CB8AC3E}">
        <p14:creationId xmlns:p14="http://schemas.microsoft.com/office/powerpoint/2010/main" val="277080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42F71-C465-6A00-3FA8-93D1A8353018}"/>
              </a:ext>
            </a:extLst>
          </p:cNvPr>
          <p:cNvSpPr>
            <a:spLocks noGrp="1"/>
          </p:cNvSpPr>
          <p:nvPr>
            <p:ph type="title"/>
          </p:nvPr>
        </p:nvSpPr>
        <p:spPr>
          <a:xfrm>
            <a:off x="7236296" y="0"/>
            <a:ext cx="8003803" cy="778098"/>
          </a:xfrm>
        </p:spPr>
        <p:txBody>
          <a:bodyPr/>
          <a:lstStyle/>
          <a:p>
            <a:r>
              <a:rPr lang="fr-FR" sz="2400" dirty="0"/>
              <a:t>Conclusion</a:t>
            </a:r>
          </a:p>
        </p:txBody>
      </p:sp>
      <p:pic>
        <p:nvPicPr>
          <p:cNvPr id="5" name="Espace réservé du contenu 4" descr="Une image contenant logo&#10;&#10;Description générée automatiquement">
            <a:extLst>
              <a:ext uri="{FF2B5EF4-FFF2-40B4-BE49-F238E27FC236}">
                <a16:creationId xmlns:a16="http://schemas.microsoft.com/office/drawing/2014/main" id="{A0D723D0-03AE-9FB1-DEEE-01B1EFF9330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883" y="5819411"/>
            <a:ext cx="1743805" cy="1124744"/>
          </a:xfrm>
        </p:spPr>
      </p:pic>
      <p:sp>
        <p:nvSpPr>
          <p:cNvPr id="7" name="ZoneTexte 6">
            <a:extLst>
              <a:ext uri="{FF2B5EF4-FFF2-40B4-BE49-F238E27FC236}">
                <a16:creationId xmlns:a16="http://schemas.microsoft.com/office/drawing/2014/main" id="{F7DEB577-16E2-D51B-68BE-C9FBCFC9AC5C}"/>
              </a:ext>
            </a:extLst>
          </p:cNvPr>
          <p:cNvSpPr txBox="1"/>
          <p:nvPr/>
        </p:nvSpPr>
        <p:spPr>
          <a:xfrm>
            <a:off x="2113756" y="2679863"/>
            <a:ext cx="6994748" cy="396044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3753D1F6-5BF4-3DC5-BB5C-274D445A8034}"/>
              </a:ext>
            </a:extLst>
          </p:cNvPr>
          <p:cNvSpPr txBox="1"/>
          <p:nvPr/>
        </p:nvSpPr>
        <p:spPr>
          <a:xfrm>
            <a:off x="1917782" y="2883033"/>
            <a:ext cx="7215941" cy="3330399"/>
          </a:xfrm>
          <a:prstGeom prst="rect">
            <a:avLst/>
          </a:prstGeom>
          <a:noFill/>
        </p:spPr>
        <p:txBody>
          <a:bodyPr wrap="square" rtlCol="0">
            <a:spAutoFit/>
          </a:bodyPr>
          <a:lstStyle/>
          <a:p>
            <a:pPr algn="just">
              <a:lnSpc>
                <a:spcPct val="200000"/>
              </a:lnSpc>
            </a:pPr>
            <a:r>
              <a:rPr lang="fr-FR" b="0" dirty="0">
                <a:latin typeface="+mj-lt"/>
              </a:rPr>
              <a:t>Cette technologie permet une analyse et une visualisation efficaces des relations entre les différents aéroports, ainsi qu'une mise à jour fréquente des informations sur les vols. L'application offre également une interface utilisateur conviviale et des fonctionnalités avancées pour aider les utilisateurs à planifier et à gérer leurs voyages en leur fournissant des informations précises sur les vols.</a:t>
            </a:r>
          </a:p>
        </p:txBody>
      </p:sp>
      <p:sp>
        <p:nvSpPr>
          <p:cNvPr id="3" name="ZoneTexte 2">
            <a:extLst>
              <a:ext uri="{FF2B5EF4-FFF2-40B4-BE49-F238E27FC236}">
                <a16:creationId xmlns:a16="http://schemas.microsoft.com/office/drawing/2014/main" id="{E08C479C-142F-7AD6-CE86-BCAFC9C7A67D}"/>
              </a:ext>
            </a:extLst>
          </p:cNvPr>
          <p:cNvSpPr txBox="1"/>
          <p:nvPr/>
        </p:nvSpPr>
        <p:spPr>
          <a:xfrm>
            <a:off x="110550" y="124619"/>
            <a:ext cx="6264696" cy="584775"/>
          </a:xfrm>
          <a:prstGeom prst="rect">
            <a:avLst/>
          </a:prstGeom>
          <a:noFill/>
        </p:spPr>
        <p:txBody>
          <a:bodyPr wrap="square" rtlCol="0">
            <a:spAutoFit/>
          </a:bodyPr>
          <a:lstStyle/>
          <a:p>
            <a:r>
              <a:rPr lang="fr-FR" sz="3200" dirty="0">
                <a:solidFill>
                  <a:srgbClr val="0A6CC6"/>
                </a:solidFill>
                <a:latin typeface="+mj-lt"/>
              </a:rPr>
              <a:t>Application fonctionnelle</a:t>
            </a:r>
          </a:p>
        </p:txBody>
      </p:sp>
      <p:sp>
        <p:nvSpPr>
          <p:cNvPr id="4" name="Espace réservé du numéro de diapositive 3">
            <a:extLst>
              <a:ext uri="{FF2B5EF4-FFF2-40B4-BE49-F238E27FC236}">
                <a16:creationId xmlns:a16="http://schemas.microsoft.com/office/drawing/2014/main" id="{AFFF2FA0-7251-1B49-0B5E-E0DFCC9A3ABE}"/>
              </a:ext>
            </a:extLst>
          </p:cNvPr>
          <p:cNvSpPr>
            <a:spLocks noGrp="1"/>
          </p:cNvSpPr>
          <p:nvPr>
            <p:ph type="sldNum" sz="quarter" idx="12"/>
          </p:nvPr>
        </p:nvSpPr>
        <p:spPr/>
        <p:txBody>
          <a:bodyPr/>
          <a:lstStyle/>
          <a:p>
            <a:fld id="{0AA9AEF7-6753-4DB6-926F-AD86B6E8D570}" type="slidenum">
              <a:rPr lang="ru-RU" smtClean="0"/>
              <a:pPr/>
              <a:t>24</a:t>
            </a:fld>
            <a:endParaRPr lang="ru-RU"/>
          </a:p>
        </p:txBody>
      </p:sp>
      <p:sp>
        <p:nvSpPr>
          <p:cNvPr id="9" name="ZoneTexte 8">
            <a:extLst>
              <a:ext uri="{FF2B5EF4-FFF2-40B4-BE49-F238E27FC236}">
                <a16:creationId xmlns:a16="http://schemas.microsoft.com/office/drawing/2014/main" id="{C04C5FA9-8930-EEC0-F523-7556D81E0BBF}"/>
              </a:ext>
            </a:extLst>
          </p:cNvPr>
          <p:cNvSpPr txBox="1"/>
          <p:nvPr/>
        </p:nvSpPr>
        <p:spPr>
          <a:xfrm>
            <a:off x="443731" y="695898"/>
            <a:ext cx="8689992" cy="1668405"/>
          </a:xfrm>
          <a:prstGeom prst="rect">
            <a:avLst/>
          </a:prstGeom>
          <a:noFill/>
        </p:spPr>
        <p:txBody>
          <a:bodyPr wrap="square">
            <a:spAutoFit/>
          </a:bodyPr>
          <a:lstStyle/>
          <a:p>
            <a:pPr algn="just">
              <a:lnSpc>
                <a:spcPct val="200000"/>
              </a:lnSpc>
            </a:pPr>
            <a:r>
              <a:rPr lang="fr-FR" b="0" dirty="0">
                <a:latin typeface="+mj-lt"/>
              </a:rPr>
              <a:t>Le projet Lufthansa Track est une application qui permet aux utilisateurs de suivre les informations sur les vols, y compris les données fixes et variables stockées dans une base de données Neo4j orientée graph. </a:t>
            </a:r>
          </a:p>
        </p:txBody>
      </p:sp>
      <p:pic>
        <p:nvPicPr>
          <p:cNvPr id="10" name="Image 9">
            <a:extLst>
              <a:ext uri="{FF2B5EF4-FFF2-40B4-BE49-F238E27FC236}">
                <a16:creationId xmlns:a16="http://schemas.microsoft.com/office/drawing/2014/main" id="{68662247-75D3-4193-C013-434072EFC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80" t="9680" r="9680" b="9680"/>
          <a:stretch/>
        </p:blipFill>
        <p:spPr>
          <a:xfrm>
            <a:off x="115171" y="824355"/>
            <a:ext cx="360000" cy="360000"/>
          </a:xfrm>
          <a:prstGeom prst="rect">
            <a:avLst/>
          </a:prstGeom>
        </p:spPr>
      </p:pic>
      <p:pic>
        <p:nvPicPr>
          <p:cNvPr id="11" name="Image 10">
            <a:extLst>
              <a:ext uri="{FF2B5EF4-FFF2-40B4-BE49-F238E27FC236}">
                <a16:creationId xmlns:a16="http://schemas.microsoft.com/office/drawing/2014/main" id="{D825C7BB-B93D-2AF7-F76F-38FA8ABD48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80" t="9680" r="9680" b="9680"/>
          <a:stretch/>
        </p:blipFill>
        <p:spPr>
          <a:xfrm>
            <a:off x="1619672" y="3060201"/>
            <a:ext cx="360000" cy="360000"/>
          </a:xfrm>
          <a:prstGeom prst="rect">
            <a:avLst/>
          </a:prstGeom>
        </p:spPr>
      </p:pic>
    </p:spTree>
    <p:extLst>
      <p:ext uri="{BB962C8B-B14F-4D97-AF65-F5344CB8AC3E}">
        <p14:creationId xmlns:p14="http://schemas.microsoft.com/office/powerpoint/2010/main" val="86168276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63FBF68-DAE3-E8FE-AC60-531FCD5AFCC7}"/>
              </a:ext>
            </a:extLst>
          </p:cNvPr>
          <p:cNvSpPr>
            <a:spLocks noGrp="1"/>
          </p:cNvSpPr>
          <p:nvPr>
            <p:ph idx="1"/>
          </p:nvPr>
        </p:nvSpPr>
        <p:spPr>
          <a:xfrm>
            <a:off x="2266049" y="2132856"/>
            <a:ext cx="6778625" cy="5040560"/>
          </a:xfrm>
        </p:spPr>
        <p:txBody>
          <a:bodyPr/>
          <a:lstStyle/>
          <a:p>
            <a:pPr algn="just">
              <a:lnSpc>
                <a:spcPct val="150000"/>
              </a:lnSpc>
              <a:buFont typeface="Wingdings" panose="05000000000000000000" pitchFamily="2" charset="2"/>
              <a:buChar char="q"/>
            </a:pPr>
            <a:endParaRPr lang="fr-FR" sz="1800" dirty="0"/>
          </a:p>
          <a:p>
            <a:pPr marL="0" indent="0" algn="just">
              <a:lnSpc>
                <a:spcPct val="150000"/>
              </a:lnSpc>
              <a:buNone/>
            </a:pPr>
            <a:r>
              <a:rPr lang="fr-FR" sz="1800" dirty="0"/>
              <a:t>Intégration de l'IA : Le système pourrait être amélioré avec l'intégration de l'IA pour prédire les retards de vol en utilisant des données historiques et en temps réel.</a:t>
            </a:r>
          </a:p>
          <a:p>
            <a:pPr marL="0" indent="0" algn="just">
              <a:lnSpc>
                <a:spcPct val="150000"/>
              </a:lnSpc>
              <a:buNone/>
            </a:pPr>
            <a:endParaRPr lang="fr-FR" sz="1800" dirty="0"/>
          </a:p>
          <a:p>
            <a:pPr marL="0" indent="0" algn="just">
              <a:lnSpc>
                <a:spcPct val="150000"/>
              </a:lnSpc>
              <a:buNone/>
            </a:pPr>
            <a:r>
              <a:rPr lang="fr-FR" sz="1800" dirty="0"/>
              <a:t>Amélioration de la sécurité : Le système pourrait être amélioré pour suivre les facteurs de risque potentiels, tels que les conditions météorologiques et les problèmes techniques, afin d'assurer la sécurité des passagers et de l'équipage.</a:t>
            </a:r>
          </a:p>
          <a:p>
            <a:pPr algn="just">
              <a:lnSpc>
                <a:spcPct val="150000"/>
              </a:lnSpc>
            </a:pPr>
            <a:endParaRPr lang="fr-FR" sz="2800" dirty="0"/>
          </a:p>
          <a:p>
            <a:pPr algn="just">
              <a:lnSpc>
                <a:spcPct val="150000"/>
              </a:lnSpc>
            </a:pPr>
            <a:endParaRPr lang="fr-FR" sz="2800" dirty="0"/>
          </a:p>
          <a:p>
            <a:pPr algn="just">
              <a:lnSpc>
                <a:spcPct val="150000"/>
              </a:lnSpc>
            </a:pPr>
            <a:endParaRPr lang="fr-FR" sz="2800" dirty="0"/>
          </a:p>
          <a:p>
            <a:pPr algn="just">
              <a:lnSpc>
                <a:spcPct val="150000"/>
              </a:lnSpc>
            </a:pPr>
            <a:endParaRPr lang="fr-FR" sz="2800" dirty="0"/>
          </a:p>
          <a:p>
            <a:pPr algn="just">
              <a:lnSpc>
                <a:spcPct val="150000"/>
              </a:lnSpc>
            </a:pPr>
            <a:endParaRPr lang="fr-FR" sz="2800" dirty="0"/>
          </a:p>
          <a:p>
            <a:pPr algn="just">
              <a:lnSpc>
                <a:spcPct val="150000"/>
              </a:lnSpc>
            </a:pPr>
            <a:endParaRPr lang="fr-FR" sz="2800" dirty="0"/>
          </a:p>
        </p:txBody>
      </p:sp>
      <p:pic>
        <p:nvPicPr>
          <p:cNvPr id="6" name="Espace réservé du contenu 4" descr="Une image contenant logo&#10;&#10;Description générée automatiquement">
            <a:extLst>
              <a:ext uri="{FF2B5EF4-FFF2-40B4-BE49-F238E27FC236}">
                <a16:creationId xmlns:a16="http://schemas.microsoft.com/office/drawing/2014/main" id="{39CD179B-EF4F-C073-9D9E-2BEECD71AD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9883" y="5819411"/>
            <a:ext cx="1743805" cy="1038589"/>
          </a:xfrm>
          <a:prstGeom prst="rect">
            <a:avLst/>
          </a:prstGeom>
          <a:noFill/>
          <a:ln w="9525">
            <a:noFill/>
            <a:miter lim="800000"/>
            <a:headEnd/>
            <a:tailEnd/>
          </a:ln>
          <a:effectLst/>
        </p:spPr>
      </p:pic>
      <p:sp>
        <p:nvSpPr>
          <p:cNvPr id="7" name="ZoneTexte 6">
            <a:extLst>
              <a:ext uri="{FF2B5EF4-FFF2-40B4-BE49-F238E27FC236}">
                <a16:creationId xmlns:a16="http://schemas.microsoft.com/office/drawing/2014/main" id="{358EB85D-3509-4080-AA1C-E10337FEB27D}"/>
              </a:ext>
            </a:extLst>
          </p:cNvPr>
          <p:cNvSpPr txBox="1"/>
          <p:nvPr/>
        </p:nvSpPr>
        <p:spPr>
          <a:xfrm>
            <a:off x="107504" y="127439"/>
            <a:ext cx="6264696" cy="584775"/>
          </a:xfrm>
          <a:prstGeom prst="rect">
            <a:avLst/>
          </a:prstGeom>
          <a:noFill/>
        </p:spPr>
        <p:txBody>
          <a:bodyPr wrap="square" rtlCol="0">
            <a:spAutoFit/>
          </a:bodyPr>
          <a:lstStyle/>
          <a:p>
            <a:r>
              <a:rPr lang="fr-FR" sz="3200" dirty="0">
                <a:solidFill>
                  <a:srgbClr val="0A6CC6"/>
                </a:solidFill>
                <a:latin typeface="+mj-lt"/>
              </a:rPr>
              <a:t>Application évolutive</a:t>
            </a:r>
          </a:p>
        </p:txBody>
      </p:sp>
      <p:sp>
        <p:nvSpPr>
          <p:cNvPr id="2" name="Espace réservé du numéro de diapositive 1">
            <a:extLst>
              <a:ext uri="{FF2B5EF4-FFF2-40B4-BE49-F238E27FC236}">
                <a16:creationId xmlns:a16="http://schemas.microsoft.com/office/drawing/2014/main" id="{69BA5EFC-9D48-31D3-BB5E-D49266B61EE6}"/>
              </a:ext>
            </a:extLst>
          </p:cNvPr>
          <p:cNvSpPr>
            <a:spLocks noGrp="1"/>
          </p:cNvSpPr>
          <p:nvPr>
            <p:ph type="sldNum" sz="quarter" idx="12"/>
          </p:nvPr>
        </p:nvSpPr>
        <p:spPr/>
        <p:txBody>
          <a:bodyPr/>
          <a:lstStyle/>
          <a:p>
            <a:fld id="{0AA9AEF7-6753-4DB6-926F-AD86B6E8D570}" type="slidenum">
              <a:rPr lang="ru-RU" smtClean="0"/>
              <a:pPr/>
              <a:t>25</a:t>
            </a:fld>
            <a:endParaRPr lang="ru-RU"/>
          </a:p>
        </p:txBody>
      </p:sp>
      <p:sp>
        <p:nvSpPr>
          <p:cNvPr id="4" name="Titre 1">
            <a:extLst>
              <a:ext uri="{FF2B5EF4-FFF2-40B4-BE49-F238E27FC236}">
                <a16:creationId xmlns:a16="http://schemas.microsoft.com/office/drawing/2014/main" id="{0A4D39DB-9F9A-2C6E-9403-092EBF08A96A}"/>
              </a:ext>
            </a:extLst>
          </p:cNvPr>
          <p:cNvSpPr txBox="1">
            <a:spLocks/>
          </p:cNvSpPr>
          <p:nvPr/>
        </p:nvSpPr>
        <p:spPr bwMode="auto">
          <a:xfrm>
            <a:off x="7236296" y="0"/>
            <a:ext cx="8003803" cy="7780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400" b="0" kern="0"/>
              <a:t>Conclusion</a:t>
            </a:r>
            <a:endParaRPr lang="fr-FR" sz="2400" b="0" kern="0" dirty="0"/>
          </a:p>
        </p:txBody>
      </p:sp>
      <p:sp>
        <p:nvSpPr>
          <p:cNvPr id="11" name="ZoneTexte 10">
            <a:extLst>
              <a:ext uri="{FF2B5EF4-FFF2-40B4-BE49-F238E27FC236}">
                <a16:creationId xmlns:a16="http://schemas.microsoft.com/office/drawing/2014/main" id="{C169034E-3266-1732-4E5D-2147D096D996}"/>
              </a:ext>
            </a:extLst>
          </p:cNvPr>
          <p:cNvSpPr txBox="1"/>
          <p:nvPr/>
        </p:nvSpPr>
        <p:spPr>
          <a:xfrm>
            <a:off x="359512" y="900918"/>
            <a:ext cx="8712968" cy="872034"/>
          </a:xfrm>
          <a:prstGeom prst="rect">
            <a:avLst/>
          </a:prstGeom>
          <a:noFill/>
        </p:spPr>
        <p:txBody>
          <a:bodyPr wrap="square">
            <a:spAutoFit/>
          </a:bodyPr>
          <a:lstStyle/>
          <a:p>
            <a:pPr algn="just">
              <a:lnSpc>
                <a:spcPct val="150000"/>
              </a:lnSpc>
            </a:pPr>
            <a:r>
              <a:rPr lang="fr-FR" b="0" dirty="0">
                <a:latin typeface="+mj-lt"/>
              </a:rPr>
              <a:t>Le projet Lufthansa Track est une application évolutive et peut être améliorée de plusieurs façons. Voici quelques exemples de développements futurs possibles :</a:t>
            </a:r>
          </a:p>
        </p:txBody>
      </p:sp>
      <p:pic>
        <p:nvPicPr>
          <p:cNvPr id="12" name="Image 11">
            <a:extLst>
              <a:ext uri="{FF2B5EF4-FFF2-40B4-BE49-F238E27FC236}">
                <a16:creationId xmlns:a16="http://schemas.microsoft.com/office/drawing/2014/main" id="{A5DEB8D7-C04B-C41E-E11F-31E0755C99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71520" y="941970"/>
            <a:ext cx="360000" cy="360000"/>
          </a:xfrm>
          <a:prstGeom prst="rect">
            <a:avLst/>
          </a:prstGeom>
        </p:spPr>
      </p:pic>
      <p:pic>
        <p:nvPicPr>
          <p:cNvPr id="5" name="Image 4">
            <a:extLst>
              <a:ext uri="{FF2B5EF4-FFF2-40B4-BE49-F238E27FC236}">
                <a16:creationId xmlns:a16="http://schemas.microsoft.com/office/drawing/2014/main" id="{D77440F3-079D-C1C4-361D-AE9FF86619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1955237" y="4473136"/>
            <a:ext cx="360000" cy="360000"/>
          </a:xfrm>
          <a:prstGeom prst="rect">
            <a:avLst/>
          </a:prstGeom>
        </p:spPr>
      </p:pic>
      <p:pic>
        <p:nvPicPr>
          <p:cNvPr id="8" name="Image 7">
            <a:extLst>
              <a:ext uri="{FF2B5EF4-FFF2-40B4-BE49-F238E27FC236}">
                <a16:creationId xmlns:a16="http://schemas.microsoft.com/office/drawing/2014/main" id="{C9B2ADA5-5A73-DFC2-604F-A95937D291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1955237" y="2708920"/>
            <a:ext cx="360000" cy="360000"/>
          </a:xfrm>
          <a:prstGeom prst="rect">
            <a:avLst/>
          </a:prstGeom>
        </p:spPr>
      </p:pic>
    </p:spTree>
    <p:extLst>
      <p:ext uri="{BB962C8B-B14F-4D97-AF65-F5344CB8AC3E}">
        <p14:creationId xmlns:p14="http://schemas.microsoft.com/office/powerpoint/2010/main" val="26644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logo&#10;&#10;Description générée automatiquement">
            <a:extLst>
              <a:ext uri="{FF2B5EF4-FFF2-40B4-BE49-F238E27FC236}">
                <a16:creationId xmlns:a16="http://schemas.microsoft.com/office/drawing/2014/main" id="{AEEB74EF-2385-B7DC-51B3-4845DFB2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9824" y="106352"/>
            <a:ext cx="1752716" cy="1522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 descr="Questions/Réponses pour tous vos travaux">
            <a:extLst>
              <a:ext uri="{FF2B5EF4-FFF2-40B4-BE49-F238E27FC236}">
                <a16:creationId xmlns:a16="http://schemas.microsoft.com/office/drawing/2014/main" id="{8E4C9F52-8924-AE7A-420A-0B2FD8CF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498068"/>
            <a:ext cx="3067050" cy="148590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3B9F6E3B-3375-6937-5824-67977169C2E7}"/>
              </a:ext>
            </a:extLst>
          </p:cNvPr>
          <p:cNvSpPr>
            <a:spLocks noGrp="1"/>
          </p:cNvSpPr>
          <p:nvPr>
            <p:ph idx="1"/>
          </p:nvPr>
        </p:nvSpPr>
        <p:spPr>
          <a:xfrm>
            <a:off x="539552" y="260648"/>
            <a:ext cx="6778625" cy="1828800"/>
          </a:xfrm>
        </p:spPr>
        <p:txBody>
          <a:bodyPr/>
          <a:lstStyle/>
          <a:p>
            <a:pPr marL="0" indent="0" algn="ctr">
              <a:buNone/>
            </a:pPr>
            <a:r>
              <a:rPr lang="fr-FR" sz="4000" b="1" dirty="0">
                <a:solidFill>
                  <a:srgbClr val="0A6CC6"/>
                </a:solidFill>
              </a:rPr>
              <a:t>Merci pour votre attention</a:t>
            </a:r>
          </a:p>
        </p:txBody>
      </p:sp>
      <p:sp>
        <p:nvSpPr>
          <p:cNvPr id="14" name="ZoneTexte 13">
            <a:extLst>
              <a:ext uri="{FF2B5EF4-FFF2-40B4-BE49-F238E27FC236}">
                <a16:creationId xmlns:a16="http://schemas.microsoft.com/office/drawing/2014/main" id="{1035A6E3-2046-10D3-854D-BE39C93CFFDE}"/>
              </a:ext>
            </a:extLst>
          </p:cNvPr>
          <p:cNvSpPr txBox="1"/>
          <p:nvPr/>
        </p:nvSpPr>
        <p:spPr>
          <a:xfrm>
            <a:off x="2123728" y="2243744"/>
            <a:ext cx="4572000" cy="646331"/>
          </a:xfrm>
          <a:prstGeom prst="rect">
            <a:avLst/>
          </a:prstGeom>
          <a:noFill/>
        </p:spPr>
        <p:txBody>
          <a:bodyPr wrap="square">
            <a:spAutoFit/>
          </a:bodyPr>
          <a:lstStyle/>
          <a:p>
            <a:r>
              <a:rPr lang="fr-FR" sz="3600" kern="0" dirty="0">
                <a:solidFill>
                  <a:schemeClr val="tx2"/>
                </a:solidFill>
                <a:latin typeface="+mj-lt"/>
              </a:rPr>
              <a:t>Lufthansa Track</a:t>
            </a:r>
            <a:endParaRPr lang="en-US" sz="3600" kern="0" dirty="0">
              <a:solidFill>
                <a:schemeClr val="tx2"/>
              </a:solidFill>
              <a:latin typeface="+mj-lt"/>
            </a:endParaRPr>
          </a:p>
        </p:txBody>
      </p:sp>
      <p:sp>
        <p:nvSpPr>
          <p:cNvPr id="15" name="ZoneTexte 14">
            <a:extLst>
              <a:ext uri="{FF2B5EF4-FFF2-40B4-BE49-F238E27FC236}">
                <a16:creationId xmlns:a16="http://schemas.microsoft.com/office/drawing/2014/main" id="{9D1CED07-1020-EFE7-2789-C9E6BA25CB63}"/>
              </a:ext>
            </a:extLst>
          </p:cNvPr>
          <p:cNvSpPr txBox="1"/>
          <p:nvPr/>
        </p:nvSpPr>
        <p:spPr>
          <a:xfrm>
            <a:off x="1347557" y="1406448"/>
            <a:ext cx="6778625" cy="646331"/>
          </a:xfrm>
          <a:prstGeom prst="rect">
            <a:avLst/>
          </a:prstGeom>
          <a:noFill/>
        </p:spPr>
        <p:txBody>
          <a:bodyPr wrap="square">
            <a:spAutoFit/>
          </a:bodyPr>
          <a:lstStyle/>
          <a:p>
            <a:r>
              <a:rPr lang="fr-FR" sz="3600" b="1" i="0" dirty="0">
                <a:solidFill>
                  <a:schemeClr val="tx2"/>
                </a:solidFill>
                <a:effectLst/>
                <a:latin typeface="+mj-lt"/>
              </a:rPr>
              <a:t>jan23_bde_dst_airlines</a:t>
            </a:r>
          </a:p>
        </p:txBody>
      </p:sp>
    </p:spTree>
    <p:extLst>
      <p:ext uri="{BB962C8B-B14F-4D97-AF65-F5344CB8AC3E}">
        <p14:creationId xmlns:p14="http://schemas.microsoft.com/office/powerpoint/2010/main" val="267438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7452320" y="-359199"/>
            <a:ext cx="3888432" cy="1143000"/>
          </a:xfrm>
        </p:spPr>
        <p:txBody>
          <a:bodyPr/>
          <a:lstStyle/>
          <a:p>
            <a:r>
              <a:rPr lang="en-US" sz="2200" dirty="0"/>
              <a:t>Introduction</a:t>
            </a:r>
          </a:p>
        </p:txBody>
      </p:sp>
      <p:sp>
        <p:nvSpPr>
          <p:cNvPr id="195587" name="Rectangle 3"/>
          <p:cNvSpPr>
            <a:spLocks noGrp="1" noChangeArrowheads="1"/>
          </p:cNvSpPr>
          <p:nvPr>
            <p:ph type="body" idx="1"/>
          </p:nvPr>
        </p:nvSpPr>
        <p:spPr>
          <a:xfrm>
            <a:off x="2158665" y="1606220"/>
            <a:ext cx="6778625" cy="4846320"/>
          </a:xfrm>
        </p:spPr>
        <p:txBody>
          <a:bodyPr/>
          <a:lstStyle/>
          <a:p>
            <a:pPr marL="0" indent="0" algn="just">
              <a:buNone/>
            </a:pPr>
            <a:endParaRPr lang="fr-FR" sz="2800" dirty="0"/>
          </a:p>
          <a:p>
            <a:pPr algn="just">
              <a:lnSpc>
                <a:spcPct val="150000"/>
              </a:lnSpc>
              <a:buFont typeface="Wingdings" panose="05000000000000000000" pitchFamily="2" charset="2"/>
              <a:buChar char="§"/>
            </a:pPr>
            <a:r>
              <a:rPr lang="fr-FR" sz="2000" dirty="0"/>
              <a:t>Afficher tous les aéroports.</a:t>
            </a:r>
          </a:p>
          <a:p>
            <a:pPr algn="just">
              <a:lnSpc>
                <a:spcPct val="150000"/>
              </a:lnSpc>
              <a:buFont typeface="Wingdings" panose="05000000000000000000" pitchFamily="2" charset="2"/>
              <a:buChar char="§"/>
            </a:pPr>
            <a:r>
              <a:rPr lang="fr-FR" sz="2000" dirty="0"/>
              <a:t> Les vols entre aéroport départ/arrivée, </a:t>
            </a:r>
          </a:p>
          <a:p>
            <a:pPr algn="just">
              <a:lnSpc>
                <a:spcPct val="150000"/>
              </a:lnSpc>
              <a:buFont typeface="Wingdings" panose="05000000000000000000" pitchFamily="2" charset="2"/>
              <a:buChar char="§"/>
            </a:pPr>
            <a:r>
              <a:rPr lang="fr-FR" sz="2000" dirty="0"/>
              <a:t>Le statuts des vols.</a:t>
            </a:r>
          </a:p>
          <a:p>
            <a:pPr algn="just">
              <a:lnSpc>
                <a:spcPct val="150000"/>
              </a:lnSpc>
              <a:buFont typeface="Wingdings" panose="05000000000000000000" pitchFamily="2" charset="2"/>
              <a:buChar char="§"/>
            </a:pPr>
            <a:endParaRPr lang="fr-FR" sz="2000" dirty="0"/>
          </a:p>
          <a:p>
            <a:pPr marL="0" indent="0" algn="just">
              <a:lnSpc>
                <a:spcPct val="150000"/>
              </a:lnSpc>
              <a:buNone/>
            </a:pPr>
            <a:r>
              <a:rPr lang="fr-FR" sz="2000" dirty="0"/>
              <a:t>L'application utilise une combinaison de technologies de pointe, notamment Neo4j, </a:t>
            </a:r>
            <a:r>
              <a:rPr lang="fr-FR" sz="2000" dirty="0" err="1"/>
              <a:t>FastAPI</a:t>
            </a:r>
            <a:r>
              <a:rPr lang="fr-FR" sz="2000" dirty="0"/>
              <a:t>, Dash, </a:t>
            </a:r>
            <a:r>
              <a:rPr lang="fr-FR" sz="2000" dirty="0" err="1"/>
              <a:t>Airflow</a:t>
            </a:r>
            <a:r>
              <a:rPr lang="fr-FR" sz="2000" dirty="0"/>
              <a:t> et Docker, pour fournir une expérience utilisateur fluide et cohérente.</a:t>
            </a:r>
          </a:p>
          <a:p>
            <a:pPr marL="0" indent="0" algn="just">
              <a:buNone/>
            </a:pPr>
            <a:endParaRPr lang="fr-FR" sz="1600" dirty="0"/>
          </a:p>
          <a:p>
            <a:pPr marL="0" indent="0" algn="just">
              <a:buNone/>
            </a:pPr>
            <a:endParaRPr lang="fr-FR" sz="2800" dirty="0"/>
          </a:p>
        </p:txBody>
      </p:sp>
      <p:pic>
        <p:nvPicPr>
          <p:cNvPr id="3" name="Image 2" descr="Une image contenant logo&#10;&#10;Description générée automatiquement">
            <a:extLst>
              <a:ext uri="{FF2B5EF4-FFF2-40B4-BE49-F238E27FC236}">
                <a16:creationId xmlns:a16="http://schemas.microsoft.com/office/drawing/2014/main" id="{866C81FE-F3D7-0A00-18DA-83EF7BE3A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9240"/>
            <a:ext cx="1763688" cy="1313730"/>
          </a:xfrm>
          <a:prstGeom prst="rect">
            <a:avLst/>
          </a:prstGeom>
        </p:spPr>
      </p:pic>
      <p:sp>
        <p:nvSpPr>
          <p:cNvPr id="5" name="ZoneTexte 4">
            <a:extLst>
              <a:ext uri="{FF2B5EF4-FFF2-40B4-BE49-F238E27FC236}">
                <a16:creationId xmlns:a16="http://schemas.microsoft.com/office/drawing/2014/main" id="{94D73882-981C-8ACA-73DB-A3A8904E4410}"/>
              </a:ext>
            </a:extLst>
          </p:cNvPr>
          <p:cNvSpPr txBox="1"/>
          <p:nvPr/>
        </p:nvSpPr>
        <p:spPr>
          <a:xfrm>
            <a:off x="0" y="464717"/>
            <a:ext cx="7920880" cy="523220"/>
          </a:xfrm>
          <a:prstGeom prst="rect">
            <a:avLst/>
          </a:prstGeom>
          <a:noFill/>
        </p:spPr>
        <p:txBody>
          <a:bodyPr wrap="square">
            <a:spAutoFit/>
          </a:bodyPr>
          <a:lstStyle/>
          <a:p>
            <a:r>
              <a:rPr lang="fr-FR" sz="2800" dirty="0">
                <a:solidFill>
                  <a:srgbClr val="0A6CC6"/>
                </a:solidFill>
                <a:latin typeface="+mj-lt"/>
              </a:rPr>
              <a:t>Présentation de l'application Lufthansa Track</a:t>
            </a:r>
          </a:p>
        </p:txBody>
      </p:sp>
      <p:sp>
        <p:nvSpPr>
          <p:cNvPr id="6" name="Espace réservé du numéro de diapositive 5">
            <a:extLst>
              <a:ext uri="{FF2B5EF4-FFF2-40B4-BE49-F238E27FC236}">
                <a16:creationId xmlns:a16="http://schemas.microsoft.com/office/drawing/2014/main" id="{93728C85-D24D-356E-56F9-19902397DA14}"/>
              </a:ext>
            </a:extLst>
          </p:cNvPr>
          <p:cNvSpPr>
            <a:spLocks noGrp="1"/>
          </p:cNvSpPr>
          <p:nvPr>
            <p:ph type="sldNum" sz="quarter" idx="12"/>
          </p:nvPr>
        </p:nvSpPr>
        <p:spPr/>
        <p:txBody>
          <a:bodyPr/>
          <a:lstStyle/>
          <a:p>
            <a:fld id="{0AA9AEF7-6753-4DB6-926F-AD86B6E8D570}" type="slidenum">
              <a:rPr lang="ru-RU" smtClean="0"/>
              <a:pPr/>
              <a:t>3</a:t>
            </a:fld>
            <a:endParaRPr lang="ru-RU"/>
          </a:p>
        </p:txBody>
      </p:sp>
      <p:sp>
        <p:nvSpPr>
          <p:cNvPr id="8" name="ZoneTexte 7">
            <a:extLst>
              <a:ext uri="{FF2B5EF4-FFF2-40B4-BE49-F238E27FC236}">
                <a16:creationId xmlns:a16="http://schemas.microsoft.com/office/drawing/2014/main" id="{59EA1CD2-9CDD-A408-D3C5-9B50BC7390BD}"/>
              </a:ext>
            </a:extLst>
          </p:cNvPr>
          <p:cNvSpPr txBox="1"/>
          <p:nvPr/>
        </p:nvSpPr>
        <p:spPr>
          <a:xfrm>
            <a:off x="539552" y="1052736"/>
            <a:ext cx="8496944" cy="958660"/>
          </a:xfrm>
          <a:prstGeom prst="rect">
            <a:avLst/>
          </a:prstGeom>
          <a:noFill/>
        </p:spPr>
        <p:txBody>
          <a:bodyPr wrap="square">
            <a:spAutoFit/>
          </a:bodyPr>
          <a:lstStyle/>
          <a:p>
            <a:pPr algn="just">
              <a:lnSpc>
                <a:spcPct val="150000"/>
              </a:lnSpc>
            </a:pPr>
            <a:r>
              <a:rPr lang="fr-FR" sz="2000" b="0" dirty="0">
                <a:latin typeface="+mj-lt"/>
              </a:rPr>
              <a:t>Cette application Lufthansa Track a été créée pour fournir aux utilisateurs une interface simple et intuitive qui permet de :</a:t>
            </a:r>
          </a:p>
        </p:txBody>
      </p:sp>
      <p:pic>
        <p:nvPicPr>
          <p:cNvPr id="9" name="Image 8">
            <a:extLst>
              <a:ext uri="{FF2B5EF4-FFF2-40B4-BE49-F238E27FC236}">
                <a16:creationId xmlns:a16="http://schemas.microsoft.com/office/drawing/2014/main" id="{84E52831-CBDB-0D90-A0F3-1FE78DD746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80" t="9680" r="9680" b="9680"/>
          <a:stretch/>
        </p:blipFill>
        <p:spPr>
          <a:xfrm>
            <a:off x="115197" y="1156957"/>
            <a:ext cx="360000" cy="360000"/>
          </a:xfrm>
          <a:prstGeom prst="rect">
            <a:avLst/>
          </a:prstGeom>
        </p:spPr>
      </p:pic>
      <p:pic>
        <p:nvPicPr>
          <p:cNvPr id="10" name="Image 9">
            <a:extLst>
              <a:ext uri="{FF2B5EF4-FFF2-40B4-BE49-F238E27FC236}">
                <a16:creationId xmlns:a16="http://schemas.microsoft.com/office/drawing/2014/main" id="{8F807BFE-8622-6C6B-582A-6058797B56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80" t="9680" r="9680" b="9680"/>
          <a:stretch/>
        </p:blipFill>
        <p:spPr>
          <a:xfrm>
            <a:off x="1806399" y="4293096"/>
            <a:ext cx="360000" cy="36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74025"/>
            <a:ext cx="4030662" cy="649287"/>
          </a:xfrm>
        </p:spPr>
        <p:txBody>
          <a:bodyPr/>
          <a:lstStyle/>
          <a:p>
            <a:r>
              <a:rPr lang="en-US" dirty="0">
                <a:solidFill>
                  <a:srgbClr val="0A6CC6"/>
                </a:solidFill>
              </a:rPr>
              <a:t>PLAN </a:t>
            </a:r>
            <a:endParaRPr lang="uk-UA" dirty="0">
              <a:solidFill>
                <a:srgbClr val="0A6CC6"/>
              </a:solidFill>
            </a:endParaRPr>
          </a:p>
        </p:txBody>
      </p:sp>
      <p:sp>
        <p:nvSpPr>
          <p:cNvPr id="36867" name="Rectangle 3"/>
          <p:cNvSpPr>
            <a:spLocks noGrp="1" noChangeArrowheads="1"/>
          </p:cNvSpPr>
          <p:nvPr>
            <p:ph type="body" idx="1"/>
          </p:nvPr>
        </p:nvSpPr>
        <p:spPr>
          <a:xfrm>
            <a:off x="1043608" y="912663"/>
            <a:ext cx="7778750" cy="4846555"/>
          </a:xfrm>
        </p:spPr>
        <p:txBody>
          <a:bodyPr/>
          <a:lstStyle/>
          <a:p>
            <a:pPr marL="0" indent="0">
              <a:lnSpc>
                <a:spcPct val="250000"/>
              </a:lnSpc>
              <a:buNone/>
            </a:pPr>
            <a:r>
              <a:rPr lang="fr-FR" altLang="ko-KR" b="1" dirty="0">
                <a:ea typeface="굴림" charset="-127"/>
              </a:rPr>
              <a:t>Introduction</a:t>
            </a:r>
          </a:p>
          <a:p>
            <a:pPr marL="0" indent="0">
              <a:lnSpc>
                <a:spcPct val="250000"/>
              </a:lnSpc>
              <a:buNone/>
            </a:pPr>
            <a:r>
              <a:rPr lang="fr-FR" altLang="ko-KR" sz="3200" b="1" dirty="0">
                <a:solidFill>
                  <a:srgbClr val="C00000"/>
                </a:solidFill>
                <a:ea typeface="굴림" charset="-127"/>
              </a:rPr>
              <a:t>Description de l’architecture technique</a:t>
            </a:r>
          </a:p>
          <a:p>
            <a:pPr marL="0" indent="0">
              <a:lnSpc>
                <a:spcPct val="250000"/>
              </a:lnSpc>
              <a:buNone/>
            </a:pPr>
            <a:r>
              <a:rPr lang="fr-FR" altLang="ko-KR" b="1" dirty="0">
                <a:ea typeface="굴림" charset="-127"/>
              </a:rPr>
              <a:t>Démonstration de l'application</a:t>
            </a:r>
          </a:p>
          <a:p>
            <a:pPr marL="0" indent="0">
              <a:lnSpc>
                <a:spcPct val="250000"/>
              </a:lnSpc>
              <a:buNone/>
            </a:pPr>
            <a:r>
              <a:rPr lang="fr-FR" altLang="ko-KR" b="1" dirty="0">
                <a:ea typeface="굴림" charset="-127"/>
              </a:rPr>
              <a:t>Conclusion</a:t>
            </a:r>
          </a:p>
        </p:txBody>
      </p:sp>
      <p:pic>
        <p:nvPicPr>
          <p:cNvPr id="3" name="Image 2" descr="Une image contenant logo&#10;&#10;Description générée automatiquement">
            <a:extLst>
              <a:ext uri="{FF2B5EF4-FFF2-40B4-BE49-F238E27FC236}">
                <a16:creationId xmlns:a16="http://schemas.microsoft.com/office/drawing/2014/main" id="{AEEB74EF-2385-B7DC-51B3-4845DFB2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520" y="106352"/>
            <a:ext cx="1504019" cy="1306424"/>
          </a:xfrm>
          <a:prstGeom prst="rect">
            <a:avLst/>
          </a:prstGeom>
        </p:spPr>
      </p:pic>
      <p:pic>
        <p:nvPicPr>
          <p:cNvPr id="4" name="Image 3">
            <a:extLst>
              <a:ext uri="{FF2B5EF4-FFF2-40B4-BE49-F238E27FC236}">
                <a16:creationId xmlns:a16="http://schemas.microsoft.com/office/drawing/2014/main" id="{8FBB1CC7-EB89-9DE6-635B-F1B29F92E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1484824"/>
            <a:ext cx="360000" cy="360000"/>
          </a:xfrm>
          <a:prstGeom prst="rect">
            <a:avLst/>
          </a:prstGeom>
        </p:spPr>
      </p:pic>
      <p:pic>
        <p:nvPicPr>
          <p:cNvPr id="5" name="Image 4">
            <a:extLst>
              <a:ext uri="{FF2B5EF4-FFF2-40B4-BE49-F238E27FC236}">
                <a16:creationId xmlns:a16="http://schemas.microsoft.com/office/drawing/2014/main" id="{3F13571B-3E4F-B4D8-07EA-AFF81C623B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2708920"/>
            <a:ext cx="360000" cy="360000"/>
          </a:xfrm>
          <a:prstGeom prst="rect">
            <a:avLst/>
          </a:prstGeom>
        </p:spPr>
      </p:pic>
      <p:pic>
        <p:nvPicPr>
          <p:cNvPr id="6" name="Image 5">
            <a:extLst>
              <a:ext uri="{FF2B5EF4-FFF2-40B4-BE49-F238E27FC236}">
                <a16:creationId xmlns:a16="http://schemas.microsoft.com/office/drawing/2014/main" id="{69724A33-1E01-C87C-5362-7025B1F7B2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3878951"/>
            <a:ext cx="360000" cy="360000"/>
          </a:xfrm>
          <a:prstGeom prst="rect">
            <a:avLst/>
          </a:prstGeom>
        </p:spPr>
      </p:pic>
      <p:pic>
        <p:nvPicPr>
          <p:cNvPr id="8" name="Image 7">
            <a:extLst>
              <a:ext uri="{FF2B5EF4-FFF2-40B4-BE49-F238E27FC236}">
                <a16:creationId xmlns:a16="http://schemas.microsoft.com/office/drawing/2014/main" id="{310C8522-4255-F4A2-51E1-A96FE0B92B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80" t="9680" r="9680" b="9680"/>
          <a:stretch/>
        </p:blipFill>
        <p:spPr>
          <a:xfrm>
            <a:off x="683608" y="5085224"/>
            <a:ext cx="360000" cy="360000"/>
          </a:xfrm>
          <a:prstGeom prst="rect">
            <a:avLst/>
          </a:prstGeom>
        </p:spPr>
      </p:pic>
    </p:spTree>
    <p:extLst>
      <p:ext uri="{BB962C8B-B14F-4D97-AF65-F5344CB8AC3E}">
        <p14:creationId xmlns:p14="http://schemas.microsoft.com/office/powerpoint/2010/main" val="78577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201A92-5B4F-5E84-311E-3B20E6DA6E02}"/>
              </a:ext>
            </a:extLst>
          </p:cNvPr>
          <p:cNvSpPr txBox="1">
            <a:spLocks/>
          </p:cNvSpPr>
          <p:nvPr/>
        </p:nvSpPr>
        <p:spPr>
          <a:xfrm>
            <a:off x="4716016" y="17476"/>
            <a:ext cx="8219827" cy="1143000"/>
          </a:xfrm>
          <a:prstGeom prst="rect">
            <a:avLst/>
          </a:prstGeom>
        </p:spPr>
        <p:txBody>
          <a:bodyPr/>
          <a:lst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HelveticaNeueLT Pro 33 ThEx" pitchFamily="34" charset="0"/>
              </a:defRPr>
            </a:lvl2pPr>
            <a:lvl3pPr algn="l" rtl="0" fontAlgn="base">
              <a:spcBef>
                <a:spcPct val="0"/>
              </a:spcBef>
              <a:spcAft>
                <a:spcPct val="0"/>
              </a:spcAft>
              <a:defRPr sz="3600" b="1">
                <a:solidFill>
                  <a:schemeClr val="tx2"/>
                </a:solidFill>
                <a:latin typeface="HelveticaNeueLT Pro 33 ThEx" pitchFamily="34" charset="0"/>
              </a:defRPr>
            </a:lvl3pPr>
            <a:lvl4pPr algn="l" rtl="0" fontAlgn="base">
              <a:spcBef>
                <a:spcPct val="0"/>
              </a:spcBef>
              <a:spcAft>
                <a:spcPct val="0"/>
              </a:spcAft>
              <a:defRPr sz="3600" b="1">
                <a:solidFill>
                  <a:schemeClr val="tx2"/>
                </a:solidFill>
                <a:latin typeface="HelveticaNeueLT Pro 33 ThEx" pitchFamily="34" charset="0"/>
              </a:defRPr>
            </a:lvl4pPr>
            <a:lvl5pPr algn="l" rtl="0" fontAlgn="base">
              <a:spcBef>
                <a:spcPct val="0"/>
              </a:spcBef>
              <a:spcAft>
                <a:spcPct val="0"/>
              </a:spcAft>
              <a:defRPr sz="3600" b="1">
                <a:solidFill>
                  <a:schemeClr val="tx2"/>
                </a:solidFill>
                <a:latin typeface="HelveticaNeueLT Pro 33 ThEx" pitchFamily="34" charset="0"/>
              </a:defRPr>
            </a:lvl5pPr>
            <a:lvl6pPr marL="457200" algn="l" rtl="0" fontAlgn="base">
              <a:spcBef>
                <a:spcPct val="0"/>
              </a:spcBef>
              <a:spcAft>
                <a:spcPct val="0"/>
              </a:spcAft>
              <a:defRPr sz="3600" b="1">
                <a:solidFill>
                  <a:schemeClr val="tx2"/>
                </a:solidFill>
                <a:latin typeface="HelveticaNeueLT Pro 33 ThEx" pitchFamily="34" charset="0"/>
              </a:defRPr>
            </a:lvl6pPr>
            <a:lvl7pPr marL="914400" algn="l" rtl="0" fontAlgn="base">
              <a:spcBef>
                <a:spcPct val="0"/>
              </a:spcBef>
              <a:spcAft>
                <a:spcPct val="0"/>
              </a:spcAft>
              <a:defRPr sz="3600" b="1">
                <a:solidFill>
                  <a:schemeClr val="tx2"/>
                </a:solidFill>
                <a:latin typeface="HelveticaNeueLT Pro 33 ThEx" pitchFamily="34" charset="0"/>
              </a:defRPr>
            </a:lvl7pPr>
            <a:lvl8pPr marL="1371600" algn="l" rtl="0" fontAlgn="base">
              <a:spcBef>
                <a:spcPct val="0"/>
              </a:spcBef>
              <a:spcAft>
                <a:spcPct val="0"/>
              </a:spcAft>
              <a:defRPr sz="3600" b="1">
                <a:solidFill>
                  <a:schemeClr val="tx2"/>
                </a:solidFill>
                <a:latin typeface="HelveticaNeueLT Pro 33 ThEx" pitchFamily="34" charset="0"/>
              </a:defRPr>
            </a:lvl8pPr>
            <a:lvl9pPr marL="1828800" algn="l" rtl="0" fontAlgn="base">
              <a:spcBef>
                <a:spcPct val="0"/>
              </a:spcBef>
              <a:spcAft>
                <a:spcPct val="0"/>
              </a:spcAft>
              <a:defRPr sz="3600" b="1">
                <a:solidFill>
                  <a:schemeClr val="tx2"/>
                </a:solidFill>
                <a:latin typeface="HelveticaNeueLT Pro 33 ThEx" pitchFamily="34" charset="0"/>
              </a:defRPr>
            </a:lvl9pPr>
          </a:lstStyle>
          <a:p>
            <a:r>
              <a:rPr lang="fr-FR" sz="2200" b="0" kern="0"/>
              <a:t>Description architecture technique</a:t>
            </a:r>
            <a:endParaRPr lang="fr-FR" sz="2200" b="0" kern="0" dirty="0"/>
          </a:p>
        </p:txBody>
      </p:sp>
      <p:sp>
        <p:nvSpPr>
          <p:cNvPr id="3" name="ZoneTexte 2">
            <a:extLst>
              <a:ext uri="{FF2B5EF4-FFF2-40B4-BE49-F238E27FC236}">
                <a16:creationId xmlns:a16="http://schemas.microsoft.com/office/drawing/2014/main" id="{266B4E4A-45BE-8319-E72D-9BFC9CDA1456}"/>
              </a:ext>
            </a:extLst>
          </p:cNvPr>
          <p:cNvSpPr txBox="1"/>
          <p:nvPr/>
        </p:nvSpPr>
        <p:spPr>
          <a:xfrm>
            <a:off x="-5996" y="296588"/>
            <a:ext cx="5509842" cy="584775"/>
          </a:xfrm>
          <a:prstGeom prst="rect">
            <a:avLst/>
          </a:prstGeom>
          <a:noFill/>
        </p:spPr>
        <p:txBody>
          <a:bodyPr wrap="none" rtlCol="0">
            <a:spAutoFit/>
          </a:bodyPr>
          <a:lstStyle/>
          <a:p>
            <a:r>
              <a:rPr lang="fr-FR" sz="3200" dirty="0">
                <a:solidFill>
                  <a:srgbClr val="0A6CC6"/>
                </a:solidFill>
                <a:latin typeface="+mj-lt"/>
              </a:rPr>
              <a:t>Réflexions autour du projet</a:t>
            </a:r>
          </a:p>
        </p:txBody>
      </p:sp>
      <p:pic>
        <p:nvPicPr>
          <p:cNvPr id="1026" name="Picture 2" descr="ATELIER DE RÉFLEXION STRATÉGIQUE – SB Coaching">
            <a:extLst>
              <a:ext uri="{FF2B5EF4-FFF2-40B4-BE49-F238E27FC236}">
                <a16:creationId xmlns:a16="http://schemas.microsoft.com/office/drawing/2014/main" id="{26FC12B5-7593-3A33-6ADF-94C1FA0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809" y="3133884"/>
            <a:ext cx="4256382" cy="2266385"/>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DAB15693-1410-F894-8487-E8CCB845B7AB}"/>
              </a:ext>
            </a:extLst>
          </p:cNvPr>
          <p:cNvSpPr/>
          <p:nvPr/>
        </p:nvSpPr>
        <p:spPr bwMode="auto">
          <a:xfrm>
            <a:off x="5076056" y="1153496"/>
            <a:ext cx="3465827" cy="1987368"/>
          </a:xfrm>
          <a:prstGeom prst="cloudCallout">
            <a:avLst/>
          </a:prstGeom>
          <a:solidFill>
            <a:srgbClr val="0A6CC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dirty="0">
                <a:solidFill>
                  <a:schemeClr val="bg1"/>
                </a:solidFill>
                <a:latin typeface="+mj-lt"/>
              </a:rPr>
              <a:t>Données </a:t>
            </a:r>
            <a:endParaRPr kumimoji="0" lang="fr-FR" sz="1800" b="1" i="0" u="none" strike="noStrike" cap="none" normalizeH="0" baseline="0" dirty="0">
              <a:ln>
                <a:noFill/>
              </a:ln>
              <a:solidFill>
                <a:schemeClr val="bg1"/>
              </a:solidFill>
              <a:effectLst/>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a:ln>
                  <a:noFill/>
                </a:ln>
                <a:solidFill>
                  <a:schemeClr val="bg1"/>
                </a:solidFill>
                <a:effectLst/>
                <a:latin typeface="+mj-lt"/>
              </a:rPr>
              <a:t>Base de données </a:t>
            </a:r>
          </a:p>
          <a:p>
            <a:pPr marL="0" marR="0" indent="0" algn="ctr" defTabSz="914400" rtl="0" eaLnBrk="1" fontAlgn="base" latinLnBrk="0" hangingPunct="1">
              <a:lnSpc>
                <a:spcPct val="100000"/>
              </a:lnSpc>
              <a:spcBef>
                <a:spcPct val="0"/>
              </a:spcBef>
              <a:spcAft>
                <a:spcPct val="0"/>
              </a:spcAft>
              <a:buClrTx/>
              <a:buSzTx/>
              <a:buFontTx/>
              <a:buNone/>
              <a:tabLst/>
            </a:pPr>
            <a:r>
              <a:rPr lang="fr-FR" dirty="0" err="1">
                <a:solidFill>
                  <a:schemeClr val="bg1"/>
                </a:solidFill>
                <a:latin typeface="+mj-lt"/>
              </a:rPr>
              <a:t>Dashbord</a:t>
            </a:r>
            <a:endParaRPr lang="fr-FR" dirty="0">
              <a:solidFill>
                <a:schemeClr val="bg1"/>
              </a:solidFill>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fr-FR" dirty="0">
                <a:solidFill>
                  <a:schemeClr val="bg1"/>
                </a:solidFill>
                <a:latin typeface="+mj-lt"/>
              </a:rPr>
              <a:t>Déploiement  </a:t>
            </a: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dirty="0">
              <a:ln>
                <a:noFill/>
              </a:ln>
              <a:solidFill>
                <a:schemeClr val="bg1"/>
              </a:solidFill>
              <a:effectLst/>
              <a:latin typeface="+mj-lt"/>
            </a:endParaRPr>
          </a:p>
        </p:txBody>
      </p:sp>
      <p:sp>
        <p:nvSpPr>
          <p:cNvPr id="7" name="Phylactère : pensées 6">
            <a:extLst>
              <a:ext uri="{FF2B5EF4-FFF2-40B4-BE49-F238E27FC236}">
                <a16:creationId xmlns:a16="http://schemas.microsoft.com/office/drawing/2014/main" id="{C67A9B04-FE1A-483B-DC41-8489F5057563}"/>
              </a:ext>
            </a:extLst>
          </p:cNvPr>
          <p:cNvSpPr/>
          <p:nvPr/>
        </p:nvSpPr>
        <p:spPr bwMode="auto">
          <a:xfrm flipH="1">
            <a:off x="765974" y="1270264"/>
            <a:ext cx="3213078" cy="1894130"/>
          </a:xfrm>
          <a:prstGeom prst="cloudCallout">
            <a:avLst/>
          </a:prstGeom>
          <a:solidFill>
            <a:srgbClr val="0A6CC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dirty="0">
                <a:solidFill>
                  <a:schemeClr val="bg1"/>
                </a:solidFill>
                <a:latin typeface="+mj-lt"/>
              </a:rPr>
              <a:t>API</a:t>
            </a:r>
          </a:p>
          <a:p>
            <a:pPr marL="0" marR="0" indent="0" algn="ctr" defTabSz="914400" rtl="0" eaLnBrk="1" fontAlgn="base" latinLnBrk="0" hangingPunct="1">
              <a:lnSpc>
                <a:spcPct val="100000"/>
              </a:lnSpc>
              <a:spcBef>
                <a:spcPct val="0"/>
              </a:spcBef>
              <a:spcAft>
                <a:spcPct val="0"/>
              </a:spcAft>
              <a:buClrTx/>
              <a:buSzTx/>
              <a:buFontTx/>
              <a:buNone/>
              <a:tabLst/>
            </a:pPr>
            <a:r>
              <a:rPr lang="fr-FR" dirty="0">
                <a:solidFill>
                  <a:schemeClr val="bg1"/>
                </a:solidFill>
                <a:latin typeface="+mj-lt"/>
              </a:rPr>
              <a:t>Automatisation du workflow</a:t>
            </a: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dirty="0">
              <a:ln>
                <a:noFill/>
              </a:ln>
              <a:solidFill>
                <a:schemeClr val="bg1"/>
              </a:solidFill>
              <a:effectLst/>
              <a:latin typeface="+mj-lt"/>
            </a:endParaRPr>
          </a:p>
        </p:txBody>
      </p:sp>
    </p:spTree>
    <p:extLst>
      <p:ext uri="{BB962C8B-B14F-4D97-AF65-F5344CB8AC3E}">
        <p14:creationId xmlns:p14="http://schemas.microsoft.com/office/powerpoint/2010/main" val="365878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logo&#10;&#10;Description générée automatiquement">
            <a:extLst>
              <a:ext uri="{FF2B5EF4-FFF2-40B4-BE49-F238E27FC236}">
                <a16:creationId xmlns:a16="http://schemas.microsoft.com/office/drawing/2014/main" id="{8CC5974E-F439-97F6-AE71-D8B209678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1248"/>
            <a:ext cx="1763688" cy="1268760"/>
          </a:xfrm>
          <a:prstGeom prst="rect">
            <a:avLst/>
          </a:prstGeom>
        </p:spPr>
      </p:pic>
      <p:pic>
        <p:nvPicPr>
          <p:cNvPr id="6" name="Espace réservé du contenu 5" descr="Une image contenant diagramme&#10;&#10;Description générée automatiquement">
            <a:extLst>
              <a:ext uri="{FF2B5EF4-FFF2-40B4-BE49-F238E27FC236}">
                <a16:creationId xmlns:a16="http://schemas.microsoft.com/office/drawing/2014/main" id="{12608817-A8A8-117D-ED27-99C4B70F2A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1800" y="313971"/>
            <a:ext cx="5688631" cy="6514568"/>
          </a:xfrm>
        </p:spPr>
      </p:pic>
      <p:sp>
        <p:nvSpPr>
          <p:cNvPr id="12" name="Titre 1">
            <a:extLst>
              <a:ext uri="{FF2B5EF4-FFF2-40B4-BE49-F238E27FC236}">
                <a16:creationId xmlns:a16="http://schemas.microsoft.com/office/drawing/2014/main" id="{43E0C48B-6857-62CB-8789-2CCB30514C27}"/>
              </a:ext>
            </a:extLst>
          </p:cNvPr>
          <p:cNvSpPr>
            <a:spLocks noGrp="1"/>
          </p:cNvSpPr>
          <p:nvPr>
            <p:ph type="title"/>
          </p:nvPr>
        </p:nvSpPr>
        <p:spPr>
          <a:xfrm>
            <a:off x="31329" y="-407289"/>
            <a:ext cx="8219827" cy="1143000"/>
          </a:xfrm>
        </p:spPr>
        <p:txBody>
          <a:bodyPr/>
          <a:lstStyle/>
          <a:p>
            <a:r>
              <a:rPr lang="fr-FR" sz="2200" dirty="0"/>
              <a:t>Description architecture technique</a:t>
            </a:r>
          </a:p>
        </p:txBody>
      </p:sp>
      <p:sp>
        <p:nvSpPr>
          <p:cNvPr id="3" name="Espace réservé du numéro de diapositive 2">
            <a:extLst>
              <a:ext uri="{FF2B5EF4-FFF2-40B4-BE49-F238E27FC236}">
                <a16:creationId xmlns:a16="http://schemas.microsoft.com/office/drawing/2014/main" id="{902B27C0-6DEE-D852-5AB9-9C8B0542484D}"/>
              </a:ext>
            </a:extLst>
          </p:cNvPr>
          <p:cNvSpPr>
            <a:spLocks noGrp="1"/>
          </p:cNvSpPr>
          <p:nvPr>
            <p:ph type="sldNum" sz="quarter" idx="12"/>
          </p:nvPr>
        </p:nvSpPr>
        <p:spPr/>
        <p:txBody>
          <a:bodyPr/>
          <a:lstStyle/>
          <a:p>
            <a:fld id="{0AA9AEF7-6753-4DB6-926F-AD86B6E8D570}" type="slidenum">
              <a:rPr lang="ru-RU" smtClean="0"/>
              <a:pPr/>
              <a:t>6</a:t>
            </a:fld>
            <a:endParaRPr lang="ru-RU"/>
          </a:p>
        </p:txBody>
      </p:sp>
    </p:spTree>
    <p:extLst>
      <p:ext uri="{BB962C8B-B14F-4D97-AF65-F5344CB8AC3E}">
        <p14:creationId xmlns:p14="http://schemas.microsoft.com/office/powerpoint/2010/main" val="76508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94A938-2755-1757-E770-361B29C5C2D9}"/>
              </a:ext>
            </a:extLst>
          </p:cNvPr>
          <p:cNvSpPr>
            <a:spLocks noGrp="1"/>
          </p:cNvSpPr>
          <p:nvPr>
            <p:ph type="title"/>
          </p:nvPr>
        </p:nvSpPr>
        <p:spPr>
          <a:xfrm>
            <a:off x="4770277" y="-315416"/>
            <a:ext cx="5274331" cy="1143000"/>
          </a:xfrm>
        </p:spPr>
        <p:txBody>
          <a:bodyPr/>
          <a:lstStyle/>
          <a:p>
            <a:r>
              <a:rPr lang="fr-FR" sz="2200" dirty="0"/>
              <a:t>Description architecture technique</a:t>
            </a:r>
          </a:p>
        </p:txBody>
      </p:sp>
      <p:pic>
        <p:nvPicPr>
          <p:cNvPr id="10" name="Espace réservé du contenu 9" descr="Une image contenant diagramme&#10;&#10;Description générée automatiquement">
            <a:extLst>
              <a:ext uri="{FF2B5EF4-FFF2-40B4-BE49-F238E27FC236}">
                <a16:creationId xmlns:a16="http://schemas.microsoft.com/office/drawing/2014/main" id="{42C4D4BA-C923-AE62-7EDA-AEE8E1D4C8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7833" y="535196"/>
            <a:ext cx="6850579" cy="6186279"/>
          </a:xfrm>
        </p:spPr>
      </p:pic>
      <p:sp>
        <p:nvSpPr>
          <p:cNvPr id="6" name="ZoneTexte 5">
            <a:extLst>
              <a:ext uri="{FF2B5EF4-FFF2-40B4-BE49-F238E27FC236}">
                <a16:creationId xmlns:a16="http://schemas.microsoft.com/office/drawing/2014/main" id="{DD286542-4BC5-6BD0-4341-67DD5447BD9A}"/>
              </a:ext>
            </a:extLst>
          </p:cNvPr>
          <p:cNvSpPr txBox="1"/>
          <p:nvPr/>
        </p:nvSpPr>
        <p:spPr>
          <a:xfrm>
            <a:off x="-396552" y="535196"/>
            <a:ext cx="5472608" cy="584775"/>
          </a:xfrm>
          <a:prstGeom prst="rect">
            <a:avLst/>
          </a:prstGeom>
          <a:noFill/>
        </p:spPr>
        <p:txBody>
          <a:bodyPr wrap="square" rtlCol="0">
            <a:spAutoFit/>
          </a:bodyPr>
          <a:lstStyle/>
          <a:p>
            <a:pPr lvl="1"/>
            <a:r>
              <a:rPr lang="fr-FR" sz="3200" dirty="0">
                <a:solidFill>
                  <a:srgbClr val="0A6CC6"/>
                </a:solidFill>
                <a:latin typeface="+mj-lt"/>
              </a:rPr>
              <a:t>Docker compose</a:t>
            </a:r>
          </a:p>
        </p:txBody>
      </p:sp>
      <p:pic>
        <p:nvPicPr>
          <p:cNvPr id="7" name="Image 6" descr="Une image contenant logo&#10;&#10;Description générée automatiquement">
            <a:extLst>
              <a:ext uri="{FF2B5EF4-FFF2-40B4-BE49-F238E27FC236}">
                <a16:creationId xmlns:a16="http://schemas.microsoft.com/office/drawing/2014/main" id="{806BD500-11E5-0F00-045D-F4213D266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15000"/>
            <a:ext cx="1763688" cy="1143000"/>
          </a:xfrm>
          <a:prstGeom prst="rect">
            <a:avLst/>
          </a:prstGeom>
        </p:spPr>
      </p:pic>
      <p:sp>
        <p:nvSpPr>
          <p:cNvPr id="2" name="Espace réservé du numéro de diapositive 1">
            <a:extLst>
              <a:ext uri="{FF2B5EF4-FFF2-40B4-BE49-F238E27FC236}">
                <a16:creationId xmlns:a16="http://schemas.microsoft.com/office/drawing/2014/main" id="{80472E14-9385-F31E-1E5E-6A247A492FB5}"/>
              </a:ext>
            </a:extLst>
          </p:cNvPr>
          <p:cNvSpPr>
            <a:spLocks noGrp="1"/>
          </p:cNvSpPr>
          <p:nvPr>
            <p:ph type="sldNum" sz="quarter" idx="12"/>
          </p:nvPr>
        </p:nvSpPr>
        <p:spPr/>
        <p:txBody>
          <a:bodyPr/>
          <a:lstStyle/>
          <a:p>
            <a:fld id="{0AA9AEF7-6753-4DB6-926F-AD86B6E8D570}" type="slidenum">
              <a:rPr lang="ru-RU" smtClean="0"/>
              <a:pPr/>
              <a:t>7</a:t>
            </a:fld>
            <a:endParaRPr lang="ru-RU"/>
          </a:p>
        </p:txBody>
      </p:sp>
    </p:spTree>
    <p:extLst>
      <p:ext uri="{BB962C8B-B14F-4D97-AF65-F5344CB8AC3E}">
        <p14:creationId xmlns:p14="http://schemas.microsoft.com/office/powerpoint/2010/main" val="123552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22BD3-F576-5E18-8BFC-4C218E752C6B}"/>
              </a:ext>
            </a:extLst>
          </p:cNvPr>
          <p:cNvSpPr>
            <a:spLocks noGrp="1"/>
          </p:cNvSpPr>
          <p:nvPr>
            <p:ph type="title"/>
          </p:nvPr>
        </p:nvSpPr>
        <p:spPr>
          <a:xfrm>
            <a:off x="168597" y="44624"/>
            <a:ext cx="8219827" cy="1143000"/>
          </a:xfrm>
        </p:spPr>
        <p:txBody>
          <a:bodyPr/>
          <a:lstStyle/>
          <a:p>
            <a:r>
              <a:rPr lang="fr-FR" sz="2800" b="1" dirty="0">
                <a:solidFill>
                  <a:srgbClr val="0A6CC6"/>
                </a:solidFill>
              </a:rPr>
              <a:t>Arborescence de l'application Lufthansa Track</a:t>
            </a:r>
            <a:endParaRPr lang="fr-FR" sz="3200" b="1" dirty="0">
              <a:solidFill>
                <a:srgbClr val="0A6CC6"/>
              </a:solidFill>
            </a:endParaRPr>
          </a:p>
        </p:txBody>
      </p:sp>
      <p:pic>
        <p:nvPicPr>
          <p:cNvPr id="6" name="Image 5">
            <a:extLst>
              <a:ext uri="{FF2B5EF4-FFF2-40B4-BE49-F238E27FC236}">
                <a16:creationId xmlns:a16="http://schemas.microsoft.com/office/drawing/2014/main" id="{E47AFEC2-624C-8AF8-E382-2F98F2F35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2853"/>
            <a:ext cx="1763688" cy="1055147"/>
          </a:xfrm>
          <a:prstGeom prst="rect">
            <a:avLst/>
          </a:prstGeom>
        </p:spPr>
      </p:pic>
      <p:sp>
        <p:nvSpPr>
          <p:cNvPr id="3" name="Espace réservé du numéro de diapositive 2">
            <a:extLst>
              <a:ext uri="{FF2B5EF4-FFF2-40B4-BE49-F238E27FC236}">
                <a16:creationId xmlns:a16="http://schemas.microsoft.com/office/drawing/2014/main" id="{8B3CA43E-B0FF-83BA-BB0D-F6C400D6F92A}"/>
              </a:ext>
            </a:extLst>
          </p:cNvPr>
          <p:cNvSpPr>
            <a:spLocks noGrp="1"/>
          </p:cNvSpPr>
          <p:nvPr>
            <p:ph type="sldNum" sz="quarter" idx="12"/>
          </p:nvPr>
        </p:nvSpPr>
        <p:spPr/>
        <p:txBody>
          <a:bodyPr/>
          <a:lstStyle/>
          <a:p>
            <a:fld id="{0AA9AEF7-6753-4DB6-926F-AD86B6E8D570}" type="slidenum">
              <a:rPr lang="ru-RU" smtClean="0"/>
              <a:pPr/>
              <a:t>8</a:t>
            </a:fld>
            <a:endParaRPr lang="ru-RU"/>
          </a:p>
        </p:txBody>
      </p:sp>
      <p:sp>
        <p:nvSpPr>
          <p:cNvPr id="4" name="Titre 1">
            <a:extLst>
              <a:ext uri="{FF2B5EF4-FFF2-40B4-BE49-F238E27FC236}">
                <a16:creationId xmlns:a16="http://schemas.microsoft.com/office/drawing/2014/main" id="{13A486F4-EC0A-5132-1CDF-D370E3FD11F3}"/>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pic>
        <p:nvPicPr>
          <p:cNvPr id="10" name="Image 9">
            <a:extLst>
              <a:ext uri="{FF2B5EF4-FFF2-40B4-BE49-F238E27FC236}">
                <a16:creationId xmlns:a16="http://schemas.microsoft.com/office/drawing/2014/main" id="{2F5AAEE2-1FDE-CBB9-A710-852F6A3F96DC}"/>
              </a:ext>
            </a:extLst>
          </p:cNvPr>
          <p:cNvPicPr>
            <a:picLocks noChangeAspect="1"/>
          </p:cNvPicPr>
          <p:nvPr/>
        </p:nvPicPr>
        <p:blipFill rotWithShape="1">
          <a:blip r:embed="rId4"/>
          <a:srcRect l="23225" t="12129" r="41338" b="23401"/>
          <a:stretch/>
        </p:blipFill>
        <p:spPr>
          <a:xfrm>
            <a:off x="2771800" y="913752"/>
            <a:ext cx="5462762" cy="5590303"/>
          </a:xfrm>
          <a:prstGeom prst="rect">
            <a:avLst/>
          </a:prstGeom>
        </p:spPr>
      </p:pic>
    </p:spTree>
    <p:extLst>
      <p:ext uri="{BB962C8B-B14F-4D97-AF65-F5344CB8AC3E}">
        <p14:creationId xmlns:p14="http://schemas.microsoft.com/office/powerpoint/2010/main" val="51692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EA734EF-CB34-DD5F-F0BB-965E8D763DF3}"/>
              </a:ext>
            </a:extLst>
          </p:cNvPr>
          <p:cNvSpPr txBox="1"/>
          <p:nvPr/>
        </p:nvSpPr>
        <p:spPr>
          <a:xfrm>
            <a:off x="28980" y="476672"/>
            <a:ext cx="6840760" cy="892552"/>
          </a:xfrm>
          <a:prstGeom prst="rect">
            <a:avLst/>
          </a:prstGeom>
          <a:noFill/>
        </p:spPr>
        <p:txBody>
          <a:bodyPr wrap="square" rtlCol="0">
            <a:spAutoFit/>
          </a:bodyPr>
          <a:lstStyle/>
          <a:p>
            <a:r>
              <a:rPr lang="fr-FR" sz="3200" dirty="0">
                <a:solidFill>
                  <a:srgbClr val="0A6CC6"/>
                </a:solidFill>
                <a:latin typeface="+mj-lt"/>
              </a:rPr>
              <a:t>Récupération des données</a:t>
            </a:r>
          </a:p>
          <a:p>
            <a:endParaRPr lang="fr-FR" sz="2000" dirty="0">
              <a:solidFill>
                <a:srgbClr val="0A6CC6"/>
              </a:solidFill>
            </a:endParaRPr>
          </a:p>
        </p:txBody>
      </p:sp>
      <p:pic>
        <p:nvPicPr>
          <p:cNvPr id="8" name="Image 7" descr="Une image contenant logo&#10;&#10;Description générée automatiquement">
            <a:extLst>
              <a:ext uri="{FF2B5EF4-FFF2-40B4-BE49-F238E27FC236}">
                <a16:creationId xmlns:a16="http://schemas.microsoft.com/office/drawing/2014/main" id="{058CA793-9ECA-9321-34C1-66370C1A3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39988"/>
            <a:ext cx="1763688" cy="1018012"/>
          </a:xfrm>
          <a:prstGeom prst="rect">
            <a:avLst/>
          </a:prstGeom>
        </p:spPr>
      </p:pic>
      <p:sp>
        <p:nvSpPr>
          <p:cNvPr id="2" name="Espace réservé du numéro de diapositive 1">
            <a:extLst>
              <a:ext uri="{FF2B5EF4-FFF2-40B4-BE49-F238E27FC236}">
                <a16:creationId xmlns:a16="http://schemas.microsoft.com/office/drawing/2014/main" id="{784493AD-D7D8-8CEB-8F9F-FBFDB91D4063}"/>
              </a:ext>
            </a:extLst>
          </p:cNvPr>
          <p:cNvSpPr>
            <a:spLocks noGrp="1"/>
          </p:cNvSpPr>
          <p:nvPr>
            <p:ph type="sldNum" sz="quarter" idx="12"/>
          </p:nvPr>
        </p:nvSpPr>
        <p:spPr/>
        <p:txBody>
          <a:bodyPr/>
          <a:lstStyle/>
          <a:p>
            <a:fld id="{0AA9AEF7-6753-4DB6-926F-AD86B6E8D570}" type="slidenum">
              <a:rPr lang="ru-RU" smtClean="0"/>
              <a:pPr/>
              <a:t>9</a:t>
            </a:fld>
            <a:endParaRPr lang="ru-RU"/>
          </a:p>
        </p:txBody>
      </p:sp>
      <p:sp>
        <p:nvSpPr>
          <p:cNvPr id="3" name="Titre 1">
            <a:extLst>
              <a:ext uri="{FF2B5EF4-FFF2-40B4-BE49-F238E27FC236}">
                <a16:creationId xmlns:a16="http://schemas.microsoft.com/office/drawing/2014/main" id="{6A8FC267-08DC-D8B5-8111-93E1D3D5209B}"/>
              </a:ext>
            </a:extLst>
          </p:cNvPr>
          <p:cNvSpPr txBox="1">
            <a:spLocks/>
          </p:cNvSpPr>
          <p:nvPr/>
        </p:nvSpPr>
        <p:spPr bwMode="auto">
          <a:xfrm>
            <a:off x="4716016" y="-382860"/>
            <a:ext cx="821982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HelveticaNeueLT Pro 33 ThEx" pitchFamily="34" charset="0"/>
              </a:defRPr>
            </a:lvl2pPr>
            <a:lvl3pPr algn="l" rtl="0" fontAlgn="base">
              <a:spcBef>
                <a:spcPct val="0"/>
              </a:spcBef>
              <a:spcAft>
                <a:spcPct val="0"/>
              </a:spcAft>
              <a:defRPr sz="4400">
                <a:solidFill>
                  <a:schemeClr val="tx2"/>
                </a:solidFill>
                <a:latin typeface="HelveticaNeueLT Pro 33 ThEx" pitchFamily="34" charset="0"/>
              </a:defRPr>
            </a:lvl3pPr>
            <a:lvl4pPr algn="l" rtl="0" fontAlgn="base">
              <a:spcBef>
                <a:spcPct val="0"/>
              </a:spcBef>
              <a:spcAft>
                <a:spcPct val="0"/>
              </a:spcAft>
              <a:defRPr sz="4400">
                <a:solidFill>
                  <a:schemeClr val="tx2"/>
                </a:solidFill>
                <a:latin typeface="HelveticaNeueLT Pro 33 ThEx" pitchFamily="34" charset="0"/>
              </a:defRPr>
            </a:lvl4pPr>
            <a:lvl5pPr algn="l" rtl="0" fontAlgn="base">
              <a:spcBef>
                <a:spcPct val="0"/>
              </a:spcBef>
              <a:spcAft>
                <a:spcPct val="0"/>
              </a:spcAft>
              <a:defRPr sz="4400">
                <a:solidFill>
                  <a:schemeClr val="tx2"/>
                </a:solidFill>
                <a:latin typeface="HelveticaNeueLT Pro 33 ThEx" pitchFamily="34" charset="0"/>
              </a:defRPr>
            </a:lvl5pPr>
            <a:lvl6pPr marL="457200" algn="l" rtl="0" fontAlgn="base">
              <a:spcBef>
                <a:spcPct val="0"/>
              </a:spcBef>
              <a:spcAft>
                <a:spcPct val="0"/>
              </a:spcAft>
              <a:defRPr sz="4400">
                <a:solidFill>
                  <a:schemeClr val="tx2"/>
                </a:solidFill>
                <a:latin typeface="HelveticaNeueLT Pro 33 ThEx" pitchFamily="34" charset="0"/>
              </a:defRPr>
            </a:lvl6pPr>
            <a:lvl7pPr marL="914400" algn="l" rtl="0" fontAlgn="base">
              <a:spcBef>
                <a:spcPct val="0"/>
              </a:spcBef>
              <a:spcAft>
                <a:spcPct val="0"/>
              </a:spcAft>
              <a:defRPr sz="4400">
                <a:solidFill>
                  <a:schemeClr val="tx2"/>
                </a:solidFill>
                <a:latin typeface="HelveticaNeueLT Pro 33 ThEx" pitchFamily="34" charset="0"/>
              </a:defRPr>
            </a:lvl7pPr>
            <a:lvl8pPr marL="1371600" algn="l" rtl="0" fontAlgn="base">
              <a:spcBef>
                <a:spcPct val="0"/>
              </a:spcBef>
              <a:spcAft>
                <a:spcPct val="0"/>
              </a:spcAft>
              <a:defRPr sz="4400">
                <a:solidFill>
                  <a:schemeClr val="tx2"/>
                </a:solidFill>
                <a:latin typeface="HelveticaNeueLT Pro 33 ThEx" pitchFamily="34" charset="0"/>
              </a:defRPr>
            </a:lvl8pPr>
            <a:lvl9pPr marL="1828800" algn="l" rtl="0" fontAlgn="base">
              <a:spcBef>
                <a:spcPct val="0"/>
              </a:spcBef>
              <a:spcAft>
                <a:spcPct val="0"/>
              </a:spcAft>
              <a:defRPr sz="4400">
                <a:solidFill>
                  <a:schemeClr val="tx2"/>
                </a:solidFill>
                <a:latin typeface="HelveticaNeueLT Pro 33 ThEx" pitchFamily="34" charset="0"/>
              </a:defRPr>
            </a:lvl9pPr>
          </a:lstStyle>
          <a:p>
            <a:r>
              <a:rPr lang="fr-FR" sz="2200" b="0" kern="0"/>
              <a:t>Description architecture technique</a:t>
            </a:r>
            <a:endParaRPr lang="fr-FR" sz="2200" b="0" kern="0" dirty="0"/>
          </a:p>
        </p:txBody>
      </p:sp>
      <p:sp>
        <p:nvSpPr>
          <p:cNvPr id="12" name="Rectangle : coins arrondis 11">
            <a:extLst>
              <a:ext uri="{FF2B5EF4-FFF2-40B4-BE49-F238E27FC236}">
                <a16:creationId xmlns:a16="http://schemas.microsoft.com/office/drawing/2014/main" id="{C5E06734-8B67-588A-2820-77E08DACD2CB}"/>
              </a:ext>
            </a:extLst>
          </p:cNvPr>
          <p:cNvSpPr/>
          <p:nvPr/>
        </p:nvSpPr>
        <p:spPr bwMode="auto">
          <a:xfrm>
            <a:off x="3635896" y="1352778"/>
            <a:ext cx="3528392" cy="691624"/>
          </a:xfrm>
          <a:prstGeom prst="roundRect">
            <a:avLst/>
          </a:prstGeom>
          <a:solidFill>
            <a:srgbClr val="0A6CC6"/>
          </a:solidFill>
          <a:ln>
            <a:no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1" i="0" u="none" strike="noStrike" cap="none" normalizeH="0" baseline="0" dirty="0">
                <a:ln>
                  <a:noFill/>
                </a:ln>
                <a:solidFill>
                  <a:schemeClr val="bg1"/>
                </a:solidFill>
                <a:effectLst/>
                <a:latin typeface="+mj-lt"/>
              </a:rPr>
              <a:t>Données</a:t>
            </a:r>
          </a:p>
        </p:txBody>
      </p:sp>
      <p:sp>
        <p:nvSpPr>
          <p:cNvPr id="14" name="Rectangle : coins arrondis 13">
            <a:extLst>
              <a:ext uri="{FF2B5EF4-FFF2-40B4-BE49-F238E27FC236}">
                <a16:creationId xmlns:a16="http://schemas.microsoft.com/office/drawing/2014/main" id="{9E5E09EB-C2EB-4FF2-0E60-E0F849A9EE33}"/>
              </a:ext>
            </a:extLst>
          </p:cNvPr>
          <p:cNvSpPr/>
          <p:nvPr/>
        </p:nvSpPr>
        <p:spPr bwMode="auto">
          <a:xfrm>
            <a:off x="2231112" y="2785460"/>
            <a:ext cx="2520280" cy="900000"/>
          </a:xfrm>
          <a:prstGeom prst="roundRect">
            <a:avLst/>
          </a:prstGeom>
          <a:solidFill>
            <a:srgbClr val="FFC000"/>
          </a:solidFill>
          <a:ln>
            <a:no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a:ln>
                  <a:noFill/>
                </a:ln>
                <a:solidFill>
                  <a:schemeClr val="tx1"/>
                </a:solidFill>
                <a:effectLst/>
                <a:latin typeface="+mj-lt"/>
              </a:rPr>
              <a:t>Fixes</a:t>
            </a:r>
          </a:p>
        </p:txBody>
      </p:sp>
      <p:sp>
        <p:nvSpPr>
          <p:cNvPr id="15" name="Rectangle : coins arrondis 14">
            <a:extLst>
              <a:ext uri="{FF2B5EF4-FFF2-40B4-BE49-F238E27FC236}">
                <a16:creationId xmlns:a16="http://schemas.microsoft.com/office/drawing/2014/main" id="{DA29D910-E36C-72B0-411F-D28981467216}"/>
              </a:ext>
            </a:extLst>
          </p:cNvPr>
          <p:cNvSpPr/>
          <p:nvPr/>
        </p:nvSpPr>
        <p:spPr bwMode="auto">
          <a:xfrm>
            <a:off x="6228184" y="2785460"/>
            <a:ext cx="2520280" cy="900000"/>
          </a:xfrm>
          <a:prstGeom prst="roundRect">
            <a:avLst/>
          </a:prstGeom>
          <a:solidFill>
            <a:srgbClr val="FFC000"/>
          </a:solidFill>
          <a:ln>
            <a:no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fr-FR" sz="2400" b="1" i="0" u="none" strike="noStrike" cap="none" normalizeH="0" baseline="0" dirty="0">
                <a:ln>
                  <a:noFill/>
                </a:ln>
                <a:solidFill>
                  <a:schemeClr val="tx1"/>
                </a:solidFill>
                <a:effectLst/>
                <a:latin typeface="+mj-lt"/>
              </a:rPr>
              <a:t>Variables </a:t>
            </a:r>
          </a:p>
        </p:txBody>
      </p:sp>
      <p:cxnSp>
        <p:nvCxnSpPr>
          <p:cNvPr id="18" name="Connecteur droit avec flèche 17">
            <a:extLst>
              <a:ext uri="{FF2B5EF4-FFF2-40B4-BE49-F238E27FC236}">
                <a16:creationId xmlns:a16="http://schemas.microsoft.com/office/drawing/2014/main" id="{BC0D357E-1CCD-2E32-F685-1BED53597F89}"/>
              </a:ext>
            </a:extLst>
          </p:cNvPr>
          <p:cNvCxnSpPr>
            <a:cxnSpLocks/>
          </p:cNvCxnSpPr>
          <p:nvPr/>
        </p:nvCxnSpPr>
        <p:spPr bwMode="auto">
          <a:xfrm>
            <a:off x="5940152" y="2060848"/>
            <a:ext cx="1151788" cy="679383"/>
          </a:xfrm>
          <a:prstGeom prst="straightConnector1">
            <a:avLst/>
          </a:prstGeom>
          <a:solidFill>
            <a:schemeClr val="accent1"/>
          </a:solidFill>
          <a:ln w="57150" cap="flat" cmpd="sng" algn="ctr">
            <a:solidFill>
              <a:srgbClr val="0A6CC6"/>
            </a:solidFill>
            <a:prstDash val="solid"/>
            <a:round/>
            <a:headEnd type="none" w="med" len="med"/>
            <a:tailEnd type="triangle"/>
          </a:ln>
          <a:effectLst/>
        </p:spPr>
      </p:cxnSp>
      <p:cxnSp>
        <p:nvCxnSpPr>
          <p:cNvPr id="20" name="Connecteur droit avec flèche 19">
            <a:extLst>
              <a:ext uri="{FF2B5EF4-FFF2-40B4-BE49-F238E27FC236}">
                <a16:creationId xmlns:a16="http://schemas.microsoft.com/office/drawing/2014/main" id="{AB4CA239-4BD3-8DA8-BEF3-78B8F8B204A4}"/>
              </a:ext>
            </a:extLst>
          </p:cNvPr>
          <p:cNvCxnSpPr>
            <a:cxnSpLocks/>
          </p:cNvCxnSpPr>
          <p:nvPr/>
        </p:nvCxnSpPr>
        <p:spPr bwMode="auto">
          <a:xfrm flipH="1">
            <a:off x="3708032" y="2060848"/>
            <a:ext cx="1152000" cy="679383"/>
          </a:xfrm>
          <a:prstGeom prst="straightConnector1">
            <a:avLst/>
          </a:prstGeom>
          <a:solidFill>
            <a:schemeClr val="accent1"/>
          </a:solidFill>
          <a:ln w="57150" cap="flat" cmpd="sng" algn="ctr">
            <a:solidFill>
              <a:srgbClr val="0A6CC6"/>
            </a:solidFill>
            <a:prstDash val="solid"/>
            <a:round/>
            <a:headEnd type="none" w="med" len="med"/>
            <a:tailEnd type="triangle"/>
          </a:ln>
          <a:effectLst/>
        </p:spPr>
      </p:cxnSp>
      <p:sp>
        <p:nvSpPr>
          <p:cNvPr id="26" name="Rectangle : coins arrondis 25">
            <a:extLst>
              <a:ext uri="{FF2B5EF4-FFF2-40B4-BE49-F238E27FC236}">
                <a16:creationId xmlns:a16="http://schemas.microsoft.com/office/drawing/2014/main" id="{DD8DFC40-1DFE-46DB-8084-94A7E2614182}"/>
              </a:ext>
            </a:extLst>
          </p:cNvPr>
          <p:cNvSpPr/>
          <p:nvPr/>
        </p:nvSpPr>
        <p:spPr bwMode="auto">
          <a:xfrm>
            <a:off x="1911042" y="3905225"/>
            <a:ext cx="3168032" cy="2340000"/>
          </a:xfrm>
          <a:prstGeom prst="round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fr-FR" sz="1800" dirty="0">
                <a:solidFill>
                  <a:schemeClr val="tx1"/>
                </a:solidFill>
                <a:latin typeface="+mj-lt"/>
              </a:rPr>
              <a:t>Web </a:t>
            </a:r>
            <a:r>
              <a:rPr lang="fr-FR" sz="1800" dirty="0" err="1">
                <a:solidFill>
                  <a:schemeClr val="tx1"/>
                </a:solidFill>
                <a:latin typeface="+mj-lt"/>
              </a:rPr>
              <a:t>Scraping</a:t>
            </a:r>
            <a:endParaRPr lang="fr-FR" sz="1800" dirty="0">
              <a:solidFill>
                <a:schemeClr val="tx1"/>
              </a:solidFill>
              <a:latin typeface="+mj-lt"/>
            </a:endParaRPr>
          </a:p>
          <a:p>
            <a:pPr marL="0" marR="0" indent="0" algn="ctr" defTabSz="914400" rtl="0" eaLnBrk="1" fontAlgn="base" latinLnBrk="0" hangingPunct="1">
              <a:lnSpc>
                <a:spcPct val="150000"/>
              </a:lnSpc>
              <a:spcBef>
                <a:spcPct val="0"/>
              </a:spcBef>
              <a:spcAft>
                <a:spcPct val="0"/>
              </a:spcAft>
              <a:buClrTx/>
              <a:buSzTx/>
              <a:buFontTx/>
              <a:buNone/>
              <a:tabLst/>
            </a:pPr>
            <a:endParaRPr lang="fr-FR" sz="1800" dirty="0">
              <a:solidFill>
                <a:schemeClr val="tx1"/>
              </a:solidFill>
              <a:latin typeface="+mj-lt"/>
            </a:endParaRPr>
          </a:p>
          <a:p>
            <a:pPr marL="0" marR="0" indent="0" algn="ctr" defTabSz="914400" rtl="0" eaLnBrk="1" fontAlgn="base" latinLnBrk="0" hangingPunct="1">
              <a:lnSpc>
                <a:spcPct val="150000"/>
              </a:lnSpc>
              <a:spcBef>
                <a:spcPct val="0"/>
              </a:spcBef>
              <a:spcAft>
                <a:spcPct val="0"/>
              </a:spcAft>
              <a:buClrTx/>
              <a:buSzTx/>
              <a:buFontTx/>
              <a:buNone/>
              <a:tabLst/>
            </a:pPr>
            <a:r>
              <a:rPr lang="fr-FR" b="0" dirty="0" err="1">
                <a:latin typeface="+mj-lt"/>
              </a:rPr>
              <a:t>BeautifulSoup</a:t>
            </a:r>
            <a:endParaRPr lang="fr-FR" b="0" dirty="0">
              <a:latin typeface="+mj-lt"/>
            </a:endParaRPr>
          </a:p>
          <a:p>
            <a:pPr marL="0" marR="0" indent="0" algn="ctr" defTabSz="914400" rtl="0" eaLnBrk="1" fontAlgn="base" latinLnBrk="0" hangingPunct="1">
              <a:lnSpc>
                <a:spcPct val="150000"/>
              </a:lnSpc>
              <a:spcBef>
                <a:spcPct val="0"/>
              </a:spcBef>
              <a:spcAft>
                <a:spcPct val="0"/>
              </a:spcAft>
              <a:buClrTx/>
              <a:buSzTx/>
              <a:buFontTx/>
              <a:buNone/>
              <a:tabLst/>
            </a:pPr>
            <a:r>
              <a:rPr lang="fr-FR" sz="1600" b="0" i="0" u="sng" dirty="0">
                <a:effectLst/>
                <a:latin typeface="+mj-lt"/>
                <a:hlinkClick r:id="rId4">
                  <a:extLst>
                    <a:ext uri="{A12FA001-AC4F-418D-AE19-62706E023703}">
                      <ahyp:hlinkClr xmlns:ahyp="http://schemas.microsoft.com/office/drawing/2018/hyperlinkcolor" val="tx"/>
                    </a:ext>
                  </a:extLst>
                </a:hlinkClick>
              </a:rPr>
              <a:t>https://www.nationsonline.org/</a:t>
            </a:r>
            <a:endParaRPr lang="fr-FR" sz="1600" b="0" i="0" u="sng" dirty="0">
              <a:effectLst/>
              <a:latin typeface="+mj-lt"/>
            </a:endParaRPr>
          </a:p>
          <a:p>
            <a:pPr marL="0" marR="0" indent="0" algn="ctr" defTabSz="914400" rtl="0" eaLnBrk="1" fontAlgn="base" latinLnBrk="0" hangingPunct="1">
              <a:lnSpc>
                <a:spcPct val="150000"/>
              </a:lnSpc>
              <a:spcBef>
                <a:spcPct val="0"/>
              </a:spcBef>
              <a:spcAft>
                <a:spcPct val="0"/>
              </a:spcAft>
              <a:buClrTx/>
              <a:buSzTx/>
              <a:buFontTx/>
              <a:buNone/>
              <a:tabLst/>
            </a:pPr>
            <a:r>
              <a:rPr lang="fr-FR" sz="1600" b="0" i="0" u="sng" dirty="0">
                <a:effectLst/>
                <a:latin typeface="+mj-lt"/>
              </a:rPr>
              <a:t>https://query.data.world</a:t>
            </a:r>
            <a:endParaRPr kumimoji="0" lang="fr-FR" sz="1600" b="1" i="0" u="sng" strike="noStrike" cap="none" normalizeH="0" baseline="0" dirty="0">
              <a:ln>
                <a:noFill/>
              </a:ln>
              <a:effectLst/>
              <a:latin typeface="+mj-lt"/>
            </a:endParaRPr>
          </a:p>
        </p:txBody>
      </p:sp>
      <p:sp>
        <p:nvSpPr>
          <p:cNvPr id="27" name="Rectangle : coins arrondis 26">
            <a:extLst>
              <a:ext uri="{FF2B5EF4-FFF2-40B4-BE49-F238E27FC236}">
                <a16:creationId xmlns:a16="http://schemas.microsoft.com/office/drawing/2014/main" id="{E1A9D5AD-DFA0-2F95-E44F-E60A92EF6D33}"/>
              </a:ext>
            </a:extLst>
          </p:cNvPr>
          <p:cNvSpPr/>
          <p:nvPr/>
        </p:nvSpPr>
        <p:spPr bwMode="auto">
          <a:xfrm>
            <a:off x="5868496" y="3905225"/>
            <a:ext cx="3168000" cy="2340000"/>
          </a:xfrm>
          <a:prstGeom prst="round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1" i="0" u="none" strike="noStrike" cap="none" normalizeH="0" baseline="0">
              <a:ln>
                <a:noFill/>
              </a:ln>
              <a:solidFill>
                <a:schemeClr val="tx1"/>
              </a:solidFill>
              <a:effectLst/>
              <a:latin typeface="Arial" charset="0"/>
            </a:endParaRPr>
          </a:p>
        </p:txBody>
      </p:sp>
      <p:sp>
        <p:nvSpPr>
          <p:cNvPr id="29" name="ZoneTexte 28">
            <a:extLst>
              <a:ext uri="{FF2B5EF4-FFF2-40B4-BE49-F238E27FC236}">
                <a16:creationId xmlns:a16="http://schemas.microsoft.com/office/drawing/2014/main" id="{971A3AFA-B2BB-6A31-7CB4-7378EB7FAFF9}"/>
              </a:ext>
            </a:extLst>
          </p:cNvPr>
          <p:cNvSpPr txBox="1"/>
          <p:nvPr/>
        </p:nvSpPr>
        <p:spPr>
          <a:xfrm>
            <a:off x="5742560" y="4072521"/>
            <a:ext cx="3419872" cy="1662506"/>
          </a:xfrm>
          <a:prstGeom prst="rect">
            <a:avLst/>
          </a:prstGeom>
          <a:noFill/>
        </p:spPr>
        <p:txBody>
          <a:bodyPr wrap="square">
            <a:spAutoFit/>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fr-FR" sz="1800" b="1" i="0" u="none" strike="noStrike" cap="none" normalizeH="0" baseline="0" dirty="0">
                <a:ln>
                  <a:noFill/>
                </a:ln>
                <a:solidFill>
                  <a:schemeClr val="tx1"/>
                </a:solidFill>
                <a:effectLst/>
                <a:latin typeface="+mj-lt"/>
              </a:rPr>
              <a:t>API Lufthansa</a:t>
            </a:r>
          </a:p>
          <a:p>
            <a:pPr marL="0" marR="0" indent="0" algn="ctr" defTabSz="914400" rtl="0" eaLnBrk="1" fontAlgn="base" latinLnBrk="0" hangingPunct="1">
              <a:lnSpc>
                <a:spcPct val="150000"/>
              </a:lnSpc>
              <a:spcBef>
                <a:spcPct val="0"/>
              </a:spcBef>
              <a:spcAft>
                <a:spcPct val="0"/>
              </a:spcAft>
              <a:buClrTx/>
              <a:buSzTx/>
              <a:buFontTx/>
              <a:buNone/>
              <a:tabLst/>
            </a:pPr>
            <a:endParaRPr kumimoji="0" lang="fr-FR" sz="1800" b="1" i="0" u="none" strike="noStrike" cap="none" normalizeH="0" baseline="0" dirty="0">
              <a:ln>
                <a:noFill/>
              </a:ln>
              <a:solidFill>
                <a:schemeClr val="tx1"/>
              </a:solidFill>
              <a:effectLst/>
              <a:latin typeface="+mj-lt"/>
            </a:endParaRPr>
          </a:p>
          <a:p>
            <a:pPr marL="0" marR="0" indent="0" algn="ctr" defTabSz="914400" rtl="0" eaLnBrk="1" fontAlgn="base" latinLnBrk="0" hangingPunct="1">
              <a:lnSpc>
                <a:spcPct val="150000"/>
              </a:lnSpc>
              <a:spcBef>
                <a:spcPct val="0"/>
              </a:spcBef>
              <a:spcAft>
                <a:spcPct val="0"/>
              </a:spcAft>
              <a:buClrTx/>
              <a:buSzTx/>
              <a:buFontTx/>
              <a:buNone/>
              <a:tabLst/>
            </a:pPr>
            <a:r>
              <a:rPr lang="fr-FR" dirty="0" err="1">
                <a:latin typeface="+mj-lt"/>
              </a:rPr>
              <a:t>requests</a:t>
            </a:r>
            <a:endParaRPr kumimoji="0" lang="fr-FR" sz="1800" b="1" i="0" u="none" strike="noStrike" cap="none" normalizeH="0" baseline="0" dirty="0">
              <a:ln>
                <a:noFill/>
              </a:ln>
              <a:solidFill>
                <a:schemeClr val="tx1"/>
              </a:solidFill>
              <a:effectLst/>
              <a:latin typeface="+mj-lt"/>
            </a:endParaRPr>
          </a:p>
          <a:p>
            <a:pPr marL="0" marR="0" indent="0" algn="ctr" defTabSz="914400" rtl="0" eaLnBrk="1" fontAlgn="base" latinLnBrk="0" hangingPunct="1">
              <a:lnSpc>
                <a:spcPct val="15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mj-lt"/>
              </a:rPr>
              <a:t>https://developer.lufthansa.com/</a:t>
            </a:r>
          </a:p>
        </p:txBody>
      </p:sp>
    </p:spTree>
    <p:extLst>
      <p:ext uri="{BB962C8B-B14F-4D97-AF65-F5344CB8AC3E}">
        <p14:creationId xmlns:p14="http://schemas.microsoft.com/office/powerpoint/2010/main" val="3813089247"/>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HelveticaNeueLT Pro 33 ThEx"/>
        <a:ea typeface=""/>
        <a:cs typeface=""/>
      </a:majorFont>
      <a:minorFont>
        <a:latin typeface="HelveticaNeueLT Pro 33 ThEx"/>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HelveticaNeueLT Pro 33 ThEx"/>
        <a:ea typeface=""/>
        <a:cs typeface=""/>
      </a:majorFont>
      <a:minorFont>
        <a:latin typeface="HelveticaNeueLT Pro 33 ThEx"/>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3268</TotalTime>
  <Words>1764</Words>
  <Application>Microsoft Office PowerPoint</Application>
  <PresentationFormat>Affichage à l'écran (4:3)</PresentationFormat>
  <Paragraphs>238</Paragraphs>
  <Slides>26</Slides>
  <Notes>17</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26</vt:i4>
      </vt:variant>
    </vt:vector>
  </HeadingPairs>
  <TitlesOfParts>
    <vt:vector size="34" baseType="lpstr">
      <vt:lpstr>Arial</vt:lpstr>
      <vt:lpstr>Calibri</vt:lpstr>
      <vt:lpstr>HelveticaNeueLT Pro 33 ThEx</vt:lpstr>
      <vt:lpstr>Slack-Lato</vt:lpstr>
      <vt:lpstr>Söhne</vt:lpstr>
      <vt:lpstr>Wingdings</vt:lpstr>
      <vt:lpstr>template</vt:lpstr>
      <vt:lpstr>Custom Design</vt:lpstr>
      <vt:lpstr>Lufthansa Track</vt:lpstr>
      <vt:lpstr>PLAN </vt:lpstr>
      <vt:lpstr>Introduction</vt:lpstr>
      <vt:lpstr>PLAN </vt:lpstr>
      <vt:lpstr>Présentation PowerPoint</vt:lpstr>
      <vt:lpstr>Description architecture technique</vt:lpstr>
      <vt:lpstr>Description architecture technique</vt:lpstr>
      <vt:lpstr>Arborescence de l'application Lufthansa Track</vt:lpstr>
      <vt:lpstr>Présentation PowerPoint</vt:lpstr>
      <vt:lpstr>Présentation PowerPoint</vt:lpstr>
      <vt:lpstr>Présentation PowerPoint</vt:lpstr>
      <vt:lpstr>Interface Neo4j</vt:lpstr>
      <vt:lpstr>Présentation PowerPoint</vt:lpstr>
      <vt:lpstr>Interface FastAPI</vt:lpstr>
      <vt:lpstr>Dashboard </vt:lpstr>
      <vt:lpstr>Présentation PowerPoint</vt:lpstr>
      <vt:lpstr>Présentation PowerPoint</vt:lpstr>
      <vt:lpstr>PLAN </vt:lpstr>
      <vt:lpstr>Démonstration de l'application</vt:lpstr>
      <vt:lpstr>Démonstration de l'application</vt:lpstr>
      <vt:lpstr>Démonstration de l'application</vt:lpstr>
      <vt:lpstr>Démonstration de l'application</vt:lpstr>
      <vt:lpstr>PLAN </vt:lpstr>
      <vt:lpstr>Conclusion</vt:lpstr>
      <vt:lpstr>Présentation PowerPoint</vt:lpstr>
      <vt:lpstr>Présentation PowerPoint</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Sabrine BETTAIEB</cp:lastModifiedBy>
  <cp:revision>382</cp:revision>
  <dcterms:created xsi:type="dcterms:W3CDTF">2006-06-29T12:15:01Z</dcterms:created>
  <dcterms:modified xsi:type="dcterms:W3CDTF">2023-05-03T12:05:10Z</dcterms:modified>
</cp:coreProperties>
</file>